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rchivo Black" charset="1" panose="020B0A03020202020B04"/>
      <p:regular r:id="rId19"/>
    </p:embeddedFont>
    <p:embeddedFont>
      <p:font typeface="Montserrat Classic Bold" charset="1" panose="00000800000000000000"/>
      <p:regular r:id="rId20"/>
    </p:embeddedFont>
    <p:embeddedFont>
      <p:font typeface="Montserrat Light" charset="1" panose="00000400000000000000"/>
      <p:regular r:id="rId21"/>
    </p:embeddedFont>
    <p:embeddedFont>
      <p:font typeface="Montserrat Classic" charset="1" panose="00000500000000000000"/>
      <p:regular r:id="rId22"/>
    </p:embeddedFont>
    <p:embeddedFont>
      <p:font typeface="Montserrat Light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7.jpeg" Type="http://schemas.openxmlformats.org/officeDocument/2006/relationships/image"/><Relationship Id="rId4" Target="../media/image5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2" Target="../media/image7.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000">
            <a:off x="-17898" y="-31887"/>
            <a:ext cx="18323797" cy="10350774"/>
          </a:xfrm>
          <a:custGeom>
            <a:avLst/>
            <a:gdLst/>
            <a:ahLst/>
            <a:cxnLst/>
            <a:rect r="r" b="b" t="t" l="l"/>
            <a:pathLst>
              <a:path h="10350774" w="18323797">
                <a:moveTo>
                  <a:pt x="35908" y="0"/>
                </a:moveTo>
                <a:lnTo>
                  <a:pt x="18323796" y="63837"/>
                </a:lnTo>
                <a:lnTo>
                  <a:pt x="18287888" y="10350774"/>
                </a:lnTo>
                <a:lnTo>
                  <a:pt x="0" y="10286937"/>
                </a:lnTo>
                <a:lnTo>
                  <a:pt x="35908" y="0"/>
                </a:lnTo>
                <a:close/>
              </a:path>
            </a:pathLst>
          </a:custGeom>
          <a:blipFill>
            <a:blip r:embed="rId2"/>
            <a:stretch>
              <a:fillRect l="-40466" t="-47061" r="-40466" b="-47061"/>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589607" y="0"/>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63810" t="0" r="-37939" b="0"/>
              </a:stretch>
            </a:blipFill>
          </p:spPr>
        </p:sp>
      </p:grpSp>
      <p:grpSp>
        <p:nvGrpSpPr>
          <p:cNvPr name="Group 6" id="6"/>
          <p:cNvGrpSpPr/>
          <p:nvPr/>
        </p:nvGrpSpPr>
        <p:grpSpPr>
          <a:xfrm rot="0">
            <a:off x="4191521" y="3349077"/>
            <a:ext cx="9904959" cy="3588846"/>
            <a:chOff x="0" y="0"/>
            <a:chExt cx="2608713" cy="945211"/>
          </a:xfrm>
        </p:grpSpPr>
        <p:sp>
          <p:nvSpPr>
            <p:cNvPr name="Freeform 7" id="7"/>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8" id="8"/>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Freeform 10" id="10"/>
          <p:cNvSpPr/>
          <p:nvPr/>
        </p:nvSpPr>
        <p:spPr>
          <a:xfrm flipH="false" flipV="false" rot="0">
            <a:off x="8725133" y="1160570"/>
            <a:ext cx="929858" cy="929858"/>
          </a:xfrm>
          <a:custGeom>
            <a:avLst/>
            <a:gdLst/>
            <a:ahLst/>
            <a:cxnLst/>
            <a:rect r="r" b="b" t="t" l="l"/>
            <a:pathLst>
              <a:path h="929858" w="929858">
                <a:moveTo>
                  <a:pt x="0" y="0"/>
                </a:moveTo>
                <a:lnTo>
                  <a:pt x="929858" y="0"/>
                </a:lnTo>
                <a:lnTo>
                  <a:pt x="929858" y="929857"/>
                </a:lnTo>
                <a:lnTo>
                  <a:pt x="0" y="929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441321" y="4177674"/>
            <a:ext cx="9405358" cy="1695451"/>
          </a:xfrm>
          <a:prstGeom prst="rect">
            <a:avLst/>
          </a:prstGeom>
        </p:spPr>
        <p:txBody>
          <a:bodyPr anchor="t" rtlCol="false" tIns="0" lIns="0" bIns="0" rIns="0">
            <a:spAutoFit/>
          </a:bodyPr>
          <a:lstStyle/>
          <a:p>
            <a:pPr algn="ctr">
              <a:lnSpc>
                <a:spcPts val="13799"/>
              </a:lnSpc>
            </a:pPr>
            <a:r>
              <a:rPr lang="en-US" sz="9999" spc="139">
                <a:solidFill>
                  <a:srgbClr val="040506"/>
                </a:solidFill>
                <a:latin typeface="Archivo Black"/>
              </a:rPr>
              <a:t>BANK CRM</a:t>
            </a:r>
          </a:p>
        </p:txBody>
      </p:sp>
      <p:sp>
        <p:nvSpPr>
          <p:cNvPr name="TextBox 12" id="12"/>
          <p:cNvSpPr txBox="true"/>
          <p:nvPr/>
        </p:nvSpPr>
        <p:spPr>
          <a:xfrm rot="0">
            <a:off x="7928152" y="2080902"/>
            <a:ext cx="2431696" cy="476250"/>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NEWTON</a:t>
            </a:r>
          </a:p>
        </p:txBody>
      </p:sp>
      <p:sp>
        <p:nvSpPr>
          <p:cNvPr name="TextBox 13" id="13"/>
          <p:cNvSpPr txBox="true"/>
          <p:nvPr/>
        </p:nvSpPr>
        <p:spPr>
          <a:xfrm rot="0">
            <a:off x="5471449" y="3464745"/>
            <a:ext cx="7345101" cy="1813398"/>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rPr>
              <a:t>SQL PROJECT</a:t>
            </a:r>
          </a:p>
          <a:p>
            <a:pPr algn="ctr">
              <a:lnSpc>
                <a:spcPts val="7294"/>
              </a:lnSpc>
            </a:pPr>
          </a:p>
        </p:txBody>
      </p:sp>
      <p:sp>
        <p:nvSpPr>
          <p:cNvPr name="TextBox 14" id="14"/>
          <p:cNvSpPr txBox="true"/>
          <p:nvPr/>
        </p:nvSpPr>
        <p:spPr>
          <a:xfrm rot="0">
            <a:off x="4441321" y="6182437"/>
            <a:ext cx="9497482"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CUSTOMER RELATIONSHIP MANAGEMENT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3261333"/>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610203" y="2090425"/>
            <a:ext cx="4595005" cy="4344357"/>
            <a:chOff x="0" y="0"/>
            <a:chExt cx="1210207" cy="1144193"/>
          </a:xfrm>
        </p:grpSpPr>
        <p:sp>
          <p:nvSpPr>
            <p:cNvPr name="Freeform 7" id="7"/>
            <p:cNvSpPr/>
            <p:nvPr/>
          </p:nvSpPr>
          <p:spPr>
            <a:xfrm flipH="false" flipV="false" rot="0">
              <a:off x="0" y="0"/>
              <a:ext cx="1210207" cy="1144193"/>
            </a:xfrm>
            <a:custGeom>
              <a:avLst/>
              <a:gdLst/>
              <a:ahLst/>
              <a:cxnLst/>
              <a:rect r="r" b="b" t="t" l="l"/>
              <a:pathLst>
                <a:path h="1144193" w="1210207">
                  <a:moveTo>
                    <a:pt x="33697" y="0"/>
                  </a:moveTo>
                  <a:lnTo>
                    <a:pt x="1176510" y="0"/>
                  </a:lnTo>
                  <a:cubicBezTo>
                    <a:pt x="1195120" y="0"/>
                    <a:pt x="1210207" y="15087"/>
                    <a:pt x="1210207" y="33697"/>
                  </a:cubicBezTo>
                  <a:lnTo>
                    <a:pt x="1210207" y="1110496"/>
                  </a:lnTo>
                  <a:cubicBezTo>
                    <a:pt x="1210207" y="1119433"/>
                    <a:pt x="1206657" y="1128004"/>
                    <a:pt x="1200337" y="1134323"/>
                  </a:cubicBezTo>
                  <a:cubicBezTo>
                    <a:pt x="1194018" y="1140642"/>
                    <a:pt x="1185447" y="1144193"/>
                    <a:pt x="1176510" y="1144193"/>
                  </a:cubicBezTo>
                  <a:lnTo>
                    <a:pt x="33697" y="1144193"/>
                  </a:lnTo>
                  <a:cubicBezTo>
                    <a:pt x="15087" y="1144193"/>
                    <a:pt x="0" y="1129106"/>
                    <a:pt x="0" y="1110496"/>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8" id="8"/>
            <p:cNvSpPr txBox="true"/>
            <p:nvPr/>
          </p:nvSpPr>
          <p:spPr>
            <a:xfrm>
              <a:off x="0" y="-19050"/>
              <a:ext cx="1210207" cy="116324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824818" y="1934056"/>
            <a:ext cx="157787" cy="156369"/>
            <a:chOff x="0" y="0"/>
            <a:chExt cx="320400" cy="317520"/>
          </a:xfrm>
        </p:grpSpPr>
        <p:sp>
          <p:nvSpPr>
            <p:cNvPr name="Freeform 10" id="10"/>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1" id="11"/>
          <p:cNvGrpSpPr/>
          <p:nvPr/>
        </p:nvGrpSpPr>
        <p:grpSpPr>
          <a:xfrm rot="0">
            <a:off x="852209" y="1934056"/>
            <a:ext cx="1047779" cy="1124013"/>
            <a:chOff x="0" y="0"/>
            <a:chExt cx="2127600" cy="2282400"/>
          </a:xfrm>
        </p:grpSpPr>
        <p:sp>
          <p:nvSpPr>
            <p:cNvPr name="Freeform 12" id="12"/>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3" id="13"/>
          <p:cNvGrpSpPr/>
          <p:nvPr/>
        </p:nvGrpSpPr>
        <p:grpSpPr>
          <a:xfrm rot="0">
            <a:off x="6609344" y="2328958"/>
            <a:ext cx="4595005" cy="3431186"/>
            <a:chOff x="0" y="0"/>
            <a:chExt cx="1210207" cy="903687"/>
          </a:xfrm>
        </p:grpSpPr>
        <p:sp>
          <p:nvSpPr>
            <p:cNvPr name="Freeform 14" id="14"/>
            <p:cNvSpPr/>
            <p:nvPr/>
          </p:nvSpPr>
          <p:spPr>
            <a:xfrm flipH="false" flipV="false" rot="0">
              <a:off x="0" y="0"/>
              <a:ext cx="1210207" cy="903687"/>
            </a:xfrm>
            <a:custGeom>
              <a:avLst/>
              <a:gdLst/>
              <a:ahLst/>
              <a:cxnLst/>
              <a:rect r="r" b="b" t="t" l="l"/>
              <a:pathLst>
                <a:path h="903687" w="1210207">
                  <a:moveTo>
                    <a:pt x="33697" y="0"/>
                  </a:moveTo>
                  <a:lnTo>
                    <a:pt x="1176510" y="0"/>
                  </a:lnTo>
                  <a:cubicBezTo>
                    <a:pt x="1195120" y="0"/>
                    <a:pt x="1210207" y="15087"/>
                    <a:pt x="1210207" y="33697"/>
                  </a:cubicBezTo>
                  <a:lnTo>
                    <a:pt x="1210207" y="869990"/>
                  </a:lnTo>
                  <a:cubicBezTo>
                    <a:pt x="1210207" y="878927"/>
                    <a:pt x="1206657" y="887498"/>
                    <a:pt x="1200337" y="893817"/>
                  </a:cubicBezTo>
                  <a:cubicBezTo>
                    <a:pt x="1194018" y="900137"/>
                    <a:pt x="1185447" y="903687"/>
                    <a:pt x="1176510" y="903687"/>
                  </a:cubicBezTo>
                  <a:lnTo>
                    <a:pt x="33697" y="903687"/>
                  </a:lnTo>
                  <a:cubicBezTo>
                    <a:pt x="24760" y="903687"/>
                    <a:pt x="16189" y="900137"/>
                    <a:pt x="9870" y="893817"/>
                  </a:cubicBezTo>
                  <a:cubicBezTo>
                    <a:pt x="3550" y="887498"/>
                    <a:pt x="0" y="878927"/>
                    <a:pt x="0" y="869990"/>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15" id="15"/>
            <p:cNvSpPr txBox="true"/>
            <p:nvPr/>
          </p:nvSpPr>
          <p:spPr>
            <a:xfrm>
              <a:off x="0" y="-19050"/>
              <a:ext cx="1210207" cy="922737"/>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7823958" y="2172589"/>
            <a:ext cx="157787" cy="156369"/>
            <a:chOff x="0" y="0"/>
            <a:chExt cx="320400" cy="317520"/>
          </a:xfrm>
        </p:grpSpPr>
        <p:sp>
          <p:nvSpPr>
            <p:cNvPr name="Freeform 17" id="17"/>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8" id="18"/>
          <p:cNvGrpSpPr/>
          <p:nvPr/>
        </p:nvGrpSpPr>
        <p:grpSpPr>
          <a:xfrm rot="0">
            <a:off x="6851350" y="2172589"/>
            <a:ext cx="1047779" cy="1124013"/>
            <a:chOff x="0" y="0"/>
            <a:chExt cx="2127600" cy="2282400"/>
          </a:xfrm>
        </p:grpSpPr>
        <p:sp>
          <p:nvSpPr>
            <p:cNvPr name="Freeform 19" id="19"/>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20" id="20"/>
          <p:cNvGrpSpPr/>
          <p:nvPr/>
        </p:nvGrpSpPr>
        <p:grpSpPr>
          <a:xfrm rot="0">
            <a:off x="11718699" y="2328958"/>
            <a:ext cx="4595005" cy="3573491"/>
            <a:chOff x="0" y="0"/>
            <a:chExt cx="1210207" cy="941166"/>
          </a:xfrm>
        </p:grpSpPr>
        <p:sp>
          <p:nvSpPr>
            <p:cNvPr name="Freeform 21" id="21"/>
            <p:cNvSpPr/>
            <p:nvPr/>
          </p:nvSpPr>
          <p:spPr>
            <a:xfrm flipH="false" flipV="false" rot="0">
              <a:off x="0" y="0"/>
              <a:ext cx="1210207" cy="941166"/>
            </a:xfrm>
            <a:custGeom>
              <a:avLst/>
              <a:gdLst/>
              <a:ahLst/>
              <a:cxnLst/>
              <a:rect r="r" b="b" t="t" l="l"/>
              <a:pathLst>
                <a:path h="941166" w="1210207">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22" id="22"/>
            <p:cNvSpPr txBox="true"/>
            <p:nvPr/>
          </p:nvSpPr>
          <p:spPr>
            <a:xfrm>
              <a:off x="0" y="-19050"/>
              <a:ext cx="1210207" cy="960216"/>
            </a:xfrm>
            <a:prstGeom prst="rect">
              <a:avLst/>
            </a:prstGeom>
          </p:spPr>
          <p:txBody>
            <a:bodyPr anchor="ctr" rtlCol="false" tIns="50800" lIns="50800" bIns="50800" rIns="50800"/>
            <a:lstStyle/>
            <a:p>
              <a:pPr algn="ctr">
                <a:lnSpc>
                  <a:spcPts val="2859"/>
                </a:lnSpc>
              </a:pPr>
            </a:p>
          </p:txBody>
        </p:sp>
      </p:grpSp>
      <p:grpSp>
        <p:nvGrpSpPr>
          <p:cNvPr name="Group 23" id="23"/>
          <p:cNvGrpSpPr/>
          <p:nvPr/>
        </p:nvGrpSpPr>
        <p:grpSpPr>
          <a:xfrm rot="0">
            <a:off x="12933313" y="2172589"/>
            <a:ext cx="157787" cy="156369"/>
            <a:chOff x="0" y="0"/>
            <a:chExt cx="320400" cy="317520"/>
          </a:xfrm>
        </p:grpSpPr>
        <p:sp>
          <p:nvSpPr>
            <p:cNvPr name="Freeform 24" id="24"/>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25" id="25"/>
          <p:cNvGrpSpPr/>
          <p:nvPr/>
        </p:nvGrpSpPr>
        <p:grpSpPr>
          <a:xfrm rot="0">
            <a:off x="11960705" y="2172589"/>
            <a:ext cx="1047779" cy="1124013"/>
            <a:chOff x="0" y="0"/>
            <a:chExt cx="2127600" cy="2282400"/>
          </a:xfrm>
        </p:grpSpPr>
        <p:sp>
          <p:nvSpPr>
            <p:cNvPr name="Freeform 26" id="26"/>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Freeform 27" id="27"/>
          <p:cNvSpPr/>
          <p:nvPr/>
        </p:nvSpPr>
        <p:spPr>
          <a:xfrm flipH="false" flipV="false" rot="0">
            <a:off x="8906846" y="6434782"/>
            <a:ext cx="9509476" cy="3852218"/>
          </a:xfrm>
          <a:custGeom>
            <a:avLst/>
            <a:gdLst/>
            <a:ahLst/>
            <a:cxnLst/>
            <a:rect r="r" b="b" t="t" l="l"/>
            <a:pathLst>
              <a:path h="3852218" w="9509476">
                <a:moveTo>
                  <a:pt x="0" y="0"/>
                </a:moveTo>
                <a:lnTo>
                  <a:pt x="9509476" y="0"/>
                </a:lnTo>
                <a:lnTo>
                  <a:pt x="9509476" y="3852218"/>
                </a:lnTo>
                <a:lnTo>
                  <a:pt x="0" y="3852218"/>
                </a:lnTo>
                <a:lnTo>
                  <a:pt x="0" y="0"/>
                </a:lnTo>
                <a:close/>
              </a:path>
            </a:pathLst>
          </a:custGeom>
          <a:blipFill>
            <a:blip r:embed="rId3"/>
            <a:stretch>
              <a:fillRect l="0" t="0" r="0" b="0"/>
            </a:stretch>
          </a:blipFill>
        </p:spPr>
      </p:sp>
      <p:sp>
        <p:nvSpPr>
          <p:cNvPr name="Freeform 28" id="28"/>
          <p:cNvSpPr/>
          <p:nvPr/>
        </p:nvSpPr>
        <p:spPr>
          <a:xfrm flipH="false" flipV="false" rot="0">
            <a:off x="0" y="6520507"/>
            <a:ext cx="8846082" cy="3792045"/>
          </a:xfrm>
          <a:custGeom>
            <a:avLst/>
            <a:gdLst/>
            <a:ahLst/>
            <a:cxnLst/>
            <a:rect r="r" b="b" t="t" l="l"/>
            <a:pathLst>
              <a:path h="3792045" w="8846082">
                <a:moveTo>
                  <a:pt x="0" y="0"/>
                </a:moveTo>
                <a:lnTo>
                  <a:pt x="8846082" y="0"/>
                </a:lnTo>
                <a:lnTo>
                  <a:pt x="8846082" y="3792045"/>
                </a:lnTo>
                <a:lnTo>
                  <a:pt x="0" y="3792045"/>
                </a:lnTo>
                <a:lnTo>
                  <a:pt x="0" y="0"/>
                </a:lnTo>
                <a:close/>
              </a:path>
            </a:pathLst>
          </a:custGeom>
          <a:blipFill>
            <a:blip r:embed="rId4"/>
            <a:stretch>
              <a:fillRect l="-1318" t="0" r="-16195" b="0"/>
            </a:stretch>
          </a:blipFill>
        </p:spPr>
      </p:sp>
      <p:sp>
        <p:nvSpPr>
          <p:cNvPr name="TextBox 29" id="29"/>
          <p:cNvSpPr txBox="true"/>
          <p:nvPr/>
        </p:nvSpPr>
        <p:spPr>
          <a:xfrm rot="0">
            <a:off x="4691953" y="267732"/>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KEY FINDINGS</a:t>
            </a:r>
          </a:p>
        </p:txBody>
      </p:sp>
      <p:sp>
        <p:nvSpPr>
          <p:cNvPr name="TextBox 30" id="30"/>
          <p:cNvSpPr txBox="true"/>
          <p:nvPr/>
        </p:nvSpPr>
        <p:spPr>
          <a:xfrm rot="0">
            <a:off x="910796" y="1118499"/>
            <a:ext cx="17163927" cy="701665"/>
          </a:xfrm>
          <a:prstGeom prst="rect">
            <a:avLst/>
          </a:prstGeom>
        </p:spPr>
        <p:txBody>
          <a:bodyPr anchor="t" rtlCol="false" tIns="0" lIns="0" bIns="0" rIns="0">
            <a:spAutoFit/>
          </a:bodyPr>
          <a:lstStyle/>
          <a:p>
            <a:pPr algn="l">
              <a:lnSpc>
                <a:spcPts val="2800"/>
              </a:lnSpc>
            </a:pPr>
            <a:r>
              <a:rPr lang="en-US" sz="2000">
                <a:solidFill>
                  <a:srgbClr val="100F0D"/>
                </a:solidFill>
                <a:latin typeface="Montserrat Light"/>
              </a:rPr>
              <a:t>Discover the pivotal insights garnered from our comprehensive analysis, amalgamating both objective statistical examinations and subjective investigative approaches. Unveil the critical revelations influencing bank churn dynamics and strategic decision-making.</a:t>
            </a:r>
          </a:p>
        </p:txBody>
      </p:sp>
      <p:sp>
        <p:nvSpPr>
          <p:cNvPr name="TextBox 31" id="31"/>
          <p:cNvSpPr txBox="true"/>
          <p:nvPr/>
        </p:nvSpPr>
        <p:spPr>
          <a:xfrm rot="0">
            <a:off x="1982605" y="2314049"/>
            <a:ext cx="3148621" cy="727820"/>
          </a:xfrm>
          <a:prstGeom prst="rect">
            <a:avLst/>
          </a:prstGeom>
        </p:spPr>
        <p:txBody>
          <a:bodyPr anchor="t" rtlCol="false" tIns="0" lIns="0" bIns="0" rIns="0">
            <a:spAutoFit/>
          </a:bodyPr>
          <a:lstStyle/>
          <a:p>
            <a:pPr algn="l" marL="0" indent="0" lvl="1">
              <a:lnSpc>
                <a:spcPts val="2992"/>
              </a:lnSpc>
              <a:spcBef>
                <a:spcPct val="0"/>
              </a:spcBef>
            </a:pPr>
            <a:r>
              <a:rPr lang="en-US" sz="2168" spc="212">
                <a:solidFill>
                  <a:srgbClr val="000000"/>
                </a:solidFill>
                <a:latin typeface="Montserrat Classic Bold"/>
              </a:rPr>
              <a:t>Objective Analysis Highlights:</a:t>
            </a:r>
          </a:p>
        </p:txBody>
      </p:sp>
      <p:sp>
        <p:nvSpPr>
          <p:cNvPr name="TextBox 32" id="32"/>
          <p:cNvSpPr txBox="true"/>
          <p:nvPr/>
        </p:nvSpPr>
        <p:spPr>
          <a:xfrm rot="0">
            <a:off x="730122" y="3368537"/>
            <a:ext cx="4401103" cy="3066245"/>
          </a:xfrm>
          <a:prstGeom prst="rect">
            <a:avLst/>
          </a:prstGeom>
        </p:spPr>
        <p:txBody>
          <a:bodyPr anchor="t" rtlCol="false" tIns="0" lIns="0" bIns="0" rIns="0">
            <a:spAutoFit/>
          </a:bodyPr>
          <a:lstStyle/>
          <a:p>
            <a:pPr algn="l" marL="277476" indent="-138738" lvl="1">
              <a:lnSpc>
                <a:spcPts val="1773"/>
              </a:lnSpc>
              <a:buFont typeface="Arial"/>
              <a:buChar char="•"/>
            </a:pPr>
            <a:r>
              <a:rPr lang="en-US" sz="1285" spc="125">
                <a:solidFill>
                  <a:srgbClr val="000000"/>
                </a:solidFill>
                <a:latin typeface="Montserrat Light Bold"/>
              </a:rPr>
              <a:t>Acc</a:t>
            </a:r>
            <a:r>
              <a:rPr lang="en-US" sz="1285" spc="125">
                <a:solidFill>
                  <a:srgbClr val="000000"/>
                </a:solidFill>
                <a:latin typeface="Montserrat Light Bold"/>
              </a:rPr>
              <a:t>ount Balances:</a:t>
            </a:r>
            <a:r>
              <a:rPr lang="en-US" sz="1285" spc="125">
                <a:solidFill>
                  <a:srgbClr val="000000"/>
                </a:solidFill>
                <a:latin typeface="Montserrat Light"/>
              </a:rPr>
              <a:t> Distribution of account balances varied across regions, with Germany having the highest average balances.</a:t>
            </a:r>
          </a:p>
          <a:p>
            <a:pPr algn="l" marL="277476" indent="-138738" lvl="1">
              <a:lnSpc>
                <a:spcPts val="1773"/>
              </a:lnSpc>
              <a:buFont typeface="Arial"/>
              <a:buChar char="•"/>
            </a:pPr>
            <a:r>
              <a:rPr lang="en-US" sz="1285" spc="125">
                <a:solidFill>
                  <a:srgbClr val="000000"/>
                </a:solidFill>
                <a:latin typeface="Montserrat Light Bold"/>
              </a:rPr>
              <a:t>Top Salaries:</a:t>
            </a:r>
            <a:r>
              <a:rPr lang="en-US" sz="1285" spc="125">
                <a:solidFill>
                  <a:srgbClr val="000000"/>
                </a:solidFill>
                <a:latin typeface="Montserrat Light"/>
              </a:rPr>
              <a:t> Identified top 5 customers with the highest estimated salaries in the last quarter.</a:t>
            </a:r>
          </a:p>
          <a:p>
            <a:pPr algn="l" marL="277476" indent="-138738" lvl="1">
              <a:lnSpc>
                <a:spcPts val="1773"/>
              </a:lnSpc>
              <a:buFont typeface="Arial"/>
              <a:buChar char="•"/>
            </a:pPr>
            <a:r>
              <a:rPr lang="en-US" sz="1285" spc="125">
                <a:solidFill>
                  <a:srgbClr val="000000"/>
                </a:solidFill>
                <a:latin typeface="Montserrat Light Bold"/>
              </a:rPr>
              <a:t>Credit Card Products:</a:t>
            </a:r>
            <a:r>
              <a:rPr lang="en-US" sz="1285" spc="125">
                <a:solidFill>
                  <a:srgbClr val="000000"/>
                </a:solidFill>
                <a:latin typeface="Montserrat Light"/>
              </a:rPr>
              <a:t> Customers with credit cards had an average of 1.45 products.</a:t>
            </a:r>
          </a:p>
          <a:p>
            <a:pPr algn="l" marL="277476" indent="-138738" lvl="1">
              <a:lnSpc>
                <a:spcPts val="1773"/>
              </a:lnSpc>
              <a:buFont typeface="Arial"/>
              <a:buChar char="•"/>
            </a:pPr>
            <a:r>
              <a:rPr lang="en-US" sz="1285" spc="125">
                <a:solidFill>
                  <a:srgbClr val="000000"/>
                </a:solidFill>
                <a:latin typeface="Montserrat Light Bold"/>
              </a:rPr>
              <a:t>Churn Rate by Gender:</a:t>
            </a:r>
            <a:r>
              <a:rPr lang="en-US" sz="1285" spc="125">
                <a:solidFill>
                  <a:srgbClr val="000000"/>
                </a:solidFill>
                <a:latin typeface="Montserrat Light"/>
              </a:rPr>
              <a:t> The churn rate was slightly higher for females compared to males in the most recent year.</a:t>
            </a:r>
          </a:p>
          <a:p>
            <a:pPr algn="l">
              <a:lnSpc>
                <a:spcPts val="1773"/>
              </a:lnSpc>
            </a:pPr>
          </a:p>
        </p:txBody>
      </p:sp>
      <p:sp>
        <p:nvSpPr>
          <p:cNvPr name="TextBox 33" id="33"/>
          <p:cNvSpPr txBox="true"/>
          <p:nvPr/>
        </p:nvSpPr>
        <p:spPr>
          <a:xfrm rot="0">
            <a:off x="7879098" y="2552582"/>
            <a:ext cx="3260755" cy="727820"/>
          </a:xfrm>
          <a:prstGeom prst="rect">
            <a:avLst/>
          </a:prstGeom>
        </p:spPr>
        <p:txBody>
          <a:bodyPr anchor="t" rtlCol="false" tIns="0" lIns="0" bIns="0" rIns="0">
            <a:spAutoFit/>
          </a:bodyPr>
          <a:lstStyle/>
          <a:p>
            <a:pPr algn="l" marL="0" indent="0" lvl="1">
              <a:lnSpc>
                <a:spcPts val="2992"/>
              </a:lnSpc>
              <a:spcBef>
                <a:spcPct val="0"/>
              </a:spcBef>
            </a:pPr>
            <a:r>
              <a:rPr lang="en-US" sz="2168" spc="212">
                <a:solidFill>
                  <a:srgbClr val="000000"/>
                </a:solidFill>
                <a:latin typeface="Montserrat Classic Bold"/>
              </a:rPr>
              <a:t>Subjective Analysis Highlights:</a:t>
            </a:r>
          </a:p>
        </p:txBody>
      </p:sp>
      <p:sp>
        <p:nvSpPr>
          <p:cNvPr name="TextBox 34" id="34"/>
          <p:cNvSpPr txBox="true"/>
          <p:nvPr/>
        </p:nvSpPr>
        <p:spPr>
          <a:xfrm rot="0">
            <a:off x="6691315" y="3607070"/>
            <a:ext cx="4309534" cy="1970870"/>
          </a:xfrm>
          <a:prstGeom prst="rect">
            <a:avLst/>
          </a:prstGeom>
        </p:spPr>
        <p:txBody>
          <a:bodyPr anchor="t" rtlCol="false" tIns="0" lIns="0" bIns="0" rIns="0">
            <a:spAutoFit/>
          </a:bodyPr>
          <a:lstStyle/>
          <a:p>
            <a:pPr algn="l" marL="277476" indent="-138738" lvl="1">
              <a:lnSpc>
                <a:spcPts val="1773"/>
              </a:lnSpc>
              <a:buFont typeface="Arial"/>
              <a:buChar char="•"/>
            </a:pPr>
            <a:r>
              <a:rPr lang="en-US" sz="1285" spc="125">
                <a:solidFill>
                  <a:srgbClr val="000000"/>
                </a:solidFill>
                <a:latin typeface="Montserrat Light"/>
              </a:rPr>
              <a:t>Balanc</a:t>
            </a:r>
            <a:r>
              <a:rPr lang="en-US" sz="1285" spc="125">
                <a:solidFill>
                  <a:srgbClr val="000000"/>
                </a:solidFill>
                <a:latin typeface="Montserrat Light"/>
              </a:rPr>
              <a:t>e Outliers: Identified potential outliers with exceptionally high balances.</a:t>
            </a:r>
          </a:p>
          <a:p>
            <a:pPr algn="l" marL="277476" indent="-138738" lvl="1">
              <a:lnSpc>
                <a:spcPts val="1773"/>
              </a:lnSpc>
              <a:buFont typeface="Arial"/>
              <a:buChar char="•"/>
            </a:pPr>
            <a:r>
              <a:rPr lang="en-US" sz="1285" spc="125">
                <a:solidFill>
                  <a:srgbClr val="000000"/>
                </a:solidFill>
                <a:latin typeface="Montserrat Light"/>
              </a:rPr>
              <a:t>Credit Score and Churn: Fair and Poor credit score segments had the highest churn rates.</a:t>
            </a:r>
          </a:p>
          <a:p>
            <a:pPr algn="l" marL="277476" indent="-138738" lvl="1">
              <a:lnSpc>
                <a:spcPts val="1773"/>
              </a:lnSpc>
              <a:buFont typeface="Arial"/>
              <a:buChar char="•"/>
            </a:pPr>
            <a:r>
              <a:rPr lang="en-US" sz="1285" spc="125">
                <a:solidFill>
                  <a:srgbClr val="000000"/>
                </a:solidFill>
                <a:latin typeface="Montserrat Light"/>
              </a:rPr>
              <a:t>Active Customer Regions: France had the highest number of active customers with a tenure greater than 5 years.</a:t>
            </a:r>
          </a:p>
          <a:p>
            <a:pPr algn="l">
              <a:lnSpc>
                <a:spcPts val="1773"/>
              </a:lnSpc>
            </a:pPr>
          </a:p>
        </p:txBody>
      </p:sp>
      <p:sp>
        <p:nvSpPr>
          <p:cNvPr name="TextBox 35" id="35"/>
          <p:cNvSpPr txBox="true"/>
          <p:nvPr/>
        </p:nvSpPr>
        <p:spPr>
          <a:xfrm rot="0">
            <a:off x="13190745" y="2552582"/>
            <a:ext cx="3122959" cy="727820"/>
          </a:xfrm>
          <a:prstGeom prst="rect">
            <a:avLst/>
          </a:prstGeom>
        </p:spPr>
        <p:txBody>
          <a:bodyPr anchor="t" rtlCol="false" tIns="0" lIns="0" bIns="0" rIns="0">
            <a:spAutoFit/>
          </a:bodyPr>
          <a:lstStyle/>
          <a:p>
            <a:pPr algn="l" marL="0" indent="0" lvl="1">
              <a:lnSpc>
                <a:spcPts val="2992"/>
              </a:lnSpc>
              <a:spcBef>
                <a:spcPct val="0"/>
              </a:spcBef>
            </a:pPr>
            <a:r>
              <a:rPr lang="en-US" sz="2168" spc="212">
                <a:solidFill>
                  <a:srgbClr val="000000"/>
                </a:solidFill>
                <a:latin typeface="Montserrat Classic Bold"/>
              </a:rPr>
              <a:t>Recommendations for Action</a:t>
            </a:r>
          </a:p>
        </p:txBody>
      </p:sp>
      <p:sp>
        <p:nvSpPr>
          <p:cNvPr name="TextBox 36" id="36"/>
          <p:cNvSpPr txBox="true"/>
          <p:nvPr/>
        </p:nvSpPr>
        <p:spPr>
          <a:xfrm rot="0">
            <a:off x="11794899" y="3607070"/>
            <a:ext cx="4315305" cy="2189945"/>
          </a:xfrm>
          <a:prstGeom prst="rect">
            <a:avLst/>
          </a:prstGeom>
        </p:spPr>
        <p:txBody>
          <a:bodyPr anchor="t" rtlCol="false" tIns="0" lIns="0" bIns="0" rIns="0">
            <a:spAutoFit/>
          </a:bodyPr>
          <a:lstStyle/>
          <a:p>
            <a:pPr algn="l">
              <a:lnSpc>
                <a:spcPts val="1773"/>
              </a:lnSpc>
            </a:pPr>
            <a:r>
              <a:rPr lang="en-US" sz="1285" spc="125">
                <a:solidFill>
                  <a:srgbClr val="000000"/>
                </a:solidFill>
                <a:latin typeface="Montserrat Light Bold"/>
              </a:rPr>
              <a:t>Acti</a:t>
            </a:r>
            <a:r>
              <a:rPr lang="en-US" sz="1285" spc="125">
                <a:solidFill>
                  <a:srgbClr val="000000"/>
                </a:solidFill>
                <a:latin typeface="Montserrat Light Bold"/>
              </a:rPr>
              <a:t>onable Insights:</a:t>
            </a:r>
          </a:p>
          <a:p>
            <a:pPr algn="l" marL="277476" indent="-138738" lvl="1">
              <a:lnSpc>
                <a:spcPts val="1773"/>
              </a:lnSpc>
              <a:buFont typeface="Arial"/>
              <a:buChar char="•"/>
            </a:pPr>
            <a:r>
              <a:rPr lang="en-US" sz="1285" spc="125">
                <a:solidFill>
                  <a:srgbClr val="000000"/>
                </a:solidFill>
                <a:latin typeface="Montserrat Light"/>
              </a:rPr>
              <a:t>Recommendations derived from analysis to address churn rate, improve customer retention, and enhance overall banking experience.</a:t>
            </a:r>
          </a:p>
          <a:p>
            <a:pPr algn="l">
              <a:lnSpc>
                <a:spcPts val="1773"/>
              </a:lnSpc>
            </a:pPr>
            <a:r>
              <a:rPr lang="en-US" sz="1285" spc="125">
                <a:solidFill>
                  <a:srgbClr val="000000"/>
                </a:solidFill>
                <a:latin typeface="Montserrat Light Bold"/>
              </a:rPr>
              <a:t>Implementation Strategies:</a:t>
            </a:r>
          </a:p>
          <a:p>
            <a:pPr algn="l" marL="277476" indent="-138738" lvl="1">
              <a:lnSpc>
                <a:spcPts val="1773"/>
              </a:lnSpc>
              <a:buFont typeface="Arial"/>
              <a:buChar char="•"/>
            </a:pPr>
            <a:r>
              <a:rPr lang="en-US" sz="1285" spc="125">
                <a:solidFill>
                  <a:srgbClr val="000000"/>
                </a:solidFill>
                <a:latin typeface="Montserrat Light"/>
              </a:rPr>
              <a:t>Practical steps to implement the recommendations effectively, considering organizational capabilities and resources.</a:t>
            </a:r>
          </a:p>
          <a:p>
            <a:pPr algn="l">
              <a:lnSpc>
                <a:spcPts val="177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2"/>
            <a:stretch>
              <a:fillRect l="0" t="-86495" r="0" b="0"/>
            </a:stretch>
          </a:blipFill>
        </p:spPr>
      </p:sp>
      <p:sp>
        <p:nvSpPr>
          <p:cNvPr name="Freeform 3" id="3"/>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2"/>
            <a:stretch>
              <a:fillRect l="0" t="-86495" r="0" b="0"/>
            </a:stretch>
          </a:blipFill>
        </p:spPr>
      </p:sp>
      <p:sp>
        <p:nvSpPr>
          <p:cNvPr name="TextBox 4" id="4"/>
          <p:cNvSpPr txBox="true"/>
          <p:nvPr/>
        </p:nvSpPr>
        <p:spPr>
          <a:xfrm rot="0">
            <a:off x="265752" y="248318"/>
            <a:ext cx="11074632" cy="1822317"/>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rPr>
              <a:t>RECOMMENDATIONS AND CONCLUSION</a:t>
            </a:r>
          </a:p>
        </p:txBody>
      </p:sp>
      <p:grpSp>
        <p:nvGrpSpPr>
          <p:cNvPr name="Group 5" id="5"/>
          <p:cNvGrpSpPr/>
          <p:nvPr/>
        </p:nvGrpSpPr>
        <p:grpSpPr>
          <a:xfrm rot="0">
            <a:off x="556481" y="2501457"/>
            <a:ext cx="5489727" cy="1761958"/>
            <a:chOff x="0" y="0"/>
            <a:chExt cx="1569119" cy="503617"/>
          </a:xfrm>
        </p:grpSpPr>
        <p:sp>
          <p:nvSpPr>
            <p:cNvPr name="Freeform 6" id="6"/>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7" id="7"/>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sp>
        <p:nvSpPr>
          <p:cNvPr name="TextBox 8" id="8"/>
          <p:cNvSpPr txBox="true"/>
          <p:nvPr/>
        </p:nvSpPr>
        <p:spPr>
          <a:xfrm rot="0">
            <a:off x="697305" y="2592003"/>
            <a:ext cx="3031379" cy="350765"/>
          </a:xfrm>
          <a:prstGeom prst="rect">
            <a:avLst/>
          </a:prstGeom>
        </p:spPr>
        <p:txBody>
          <a:bodyPr anchor="t" rtlCol="false" tIns="0" lIns="0" bIns="0" rIns="0">
            <a:spAutoFit/>
          </a:bodyPr>
          <a:lstStyle/>
          <a:p>
            <a:pPr algn="l">
              <a:lnSpc>
                <a:spcPts val="2641"/>
              </a:lnSpc>
              <a:spcBef>
                <a:spcPct val="0"/>
              </a:spcBef>
            </a:pPr>
            <a:r>
              <a:rPr lang="en-US" sz="1887" spc="-37">
                <a:solidFill>
                  <a:srgbClr val="FFFFFF"/>
                </a:solidFill>
                <a:latin typeface="Montserrat Light Bold"/>
              </a:rPr>
              <a:t>Recommendation 1:</a:t>
            </a:r>
          </a:p>
        </p:txBody>
      </p:sp>
      <p:sp>
        <p:nvSpPr>
          <p:cNvPr name="TextBox 9" id="9"/>
          <p:cNvSpPr txBox="true"/>
          <p:nvPr/>
        </p:nvSpPr>
        <p:spPr>
          <a:xfrm rot="0">
            <a:off x="1916788" y="3008676"/>
            <a:ext cx="3894757" cy="1052741"/>
          </a:xfrm>
          <a:prstGeom prst="rect">
            <a:avLst/>
          </a:prstGeom>
        </p:spPr>
        <p:txBody>
          <a:bodyPr anchor="t" rtlCol="false" tIns="0" lIns="0" bIns="0" rIns="0">
            <a:spAutoFit/>
          </a:bodyPr>
          <a:lstStyle/>
          <a:p>
            <a:pPr algn="l">
              <a:lnSpc>
                <a:spcPts val="2125"/>
              </a:lnSpc>
              <a:spcBef>
                <a:spcPct val="0"/>
              </a:spcBef>
            </a:pPr>
            <a:r>
              <a:rPr lang="en-US" sz="1518">
                <a:solidFill>
                  <a:srgbClr val="FFFFFF"/>
                </a:solidFill>
                <a:latin typeface="Montserrat Light"/>
              </a:rPr>
              <a:t>Implement targeted retention strategies based on age group churn rates to address specific demographic needs and preferences.</a:t>
            </a:r>
          </a:p>
        </p:txBody>
      </p:sp>
      <p:grpSp>
        <p:nvGrpSpPr>
          <p:cNvPr name="Group 10" id="10"/>
          <p:cNvGrpSpPr/>
          <p:nvPr/>
        </p:nvGrpSpPr>
        <p:grpSpPr>
          <a:xfrm rot="0">
            <a:off x="6296598" y="2501457"/>
            <a:ext cx="5489727" cy="1761958"/>
            <a:chOff x="0" y="0"/>
            <a:chExt cx="1569119" cy="503617"/>
          </a:xfrm>
        </p:grpSpPr>
        <p:sp>
          <p:nvSpPr>
            <p:cNvPr name="Freeform 11" id="11"/>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12" id="12"/>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sp>
        <p:nvSpPr>
          <p:cNvPr name="TextBox 13" id="13"/>
          <p:cNvSpPr txBox="true"/>
          <p:nvPr/>
        </p:nvSpPr>
        <p:spPr>
          <a:xfrm rot="0">
            <a:off x="6437422" y="2619811"/>
            <a:ext cx="2622840" cy="350765"/>
          </a:xfrm>
          <a:prstGeom prst="rect">
            <a:avLst/>
          </a:prstGeom>
        </p:spPr>
        <p:txBody>
          <a:bodyPr anchor="t" rtlCol="false" tIns="0" lIns="0" bIns="0" rIns="0">
            <a:spAutoFit/>
          </a:bodyPr>
          <a:lstStyle/>
          <a:p>
            <a:pPr algn="l">
              <a:lnSpc>
                <a:spcPts val="2641"/>
              </a:lnSpc>
              <a:spcBef>
                <a:spcPct val="0"/>
              </a:spcBef>
            </a:pPr>
            <a:r>
              <a:rPr lang="en-US" sz="1887" spc="-37">
                <a:solidFill>
                  <a:srgbClr val="FFFFFF"/>
                </a:solidFill>
                <a:latin typeface="Montserrat Light Bold"/>
              </a:rPr>
              <a:t>Recommendation 2:</a:t>
            </a:r>
          </a:p>
        </p:txBody>
      </p:sp>
      <p:sp>
        <p:nvSpPr>
          <p:cNvPr name="TextBox 14" id="14"/>
          <p:cNvSpPr txBox="true"/>
          <p:nvPr/>
        </p:nvSpPr>
        <p:spPr>
          <a:xfrm rot="0">
            <a:off x="7656905" y="3008676"/>
            <a:ext cx="3894757" cy="1052741"/>
          </a:xfrm>
          <a:prstGeom prst="rect">
            <a:avLst/>
          </a:prstGeom>
        </p:spPr>
        <p:txBody>
          <a:bodyPr anchor="t" rtlCol="false" tIns="0" lIns="0" bIns="0" rIns="0">
            <a:spAutoFit/>
          </a:bodyPr>
          <a:lstStyle/>
          <a:p>
            <a:pPr algn="l">
              <a:lnSpc>
                <a:spcPts val="2125"/>
              </a:lnSpc>
              <a:spcBef>
                <a:spcPct val="0"/>
              </a:spcBef>
            </a:pPr>
            <a:r>
              <a:rPr lang="en-US" sz="1518">
                <a:solidFill>
                  <a:srgbClr val="FFFFFF"/>
                </a:solidFill>
                <a:latin typeface="Montserrat Light"/>
              </a:rPr>
              <a:t>Conduct further investigation into outliers in account balances to understand underlying reasons and tailor retention efforts accordingly.</a:t>
            </a:r>
          </a:p>
        </p:txBody>
      </p:sp>
      <p:grpSp>
        <p:nvGrpSpPr>
          <p:cNvPr name="Group 15" id="15"/>
          <p:cNvGrpSpPr/>
          <p:nvPr/>
        </p:nvGrpSpPr>
        <p:grpSpPr>
          <a:xfrm rot="0">
            <a:off x="11902182" y="2501457"/>
            <a:ext cx="5489727" cy="1761958"/>
            <a:chOff x="0" y="0"/>
            <a:chExt cx="1569119" cy="503617"/>
          </a:xfrm>
        </p:grpSpPr>
        <p:sp>
          <p:nvSpPr>
            <p:cNvPr name="Freeform 16" id="16"/>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17" id="17"/>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sp>
        <p:nvSpPr>
          <p:cNvPr name="TextBox 18" id="18"/>
          <p:cNvSpPr txBox="true"/>
          <p:nvPr/>
        </p:nvSpPr>
        <p:spPr>
          <a:xfrm rot="0">
            <a:off x="12043006" y="2640394"/>
            <a:ext cx="2826376" cy="350765"/>
          </a:xfrm>
          <a:prstGeom prst="rect">
            <a:avLst/>
          </a:prstGeom>
        </p:spPr>
        <p:txBody>
          <a:bodyPr anchor="t" rtlCol="false" tIns="0" lIns="0" bIns="0" rIns="0">
            <a:spAutoFit/>
          </a:bodyPr>
          <a:lstStyle/>
          <a:p>
            <a:pPr algn="l">
              <a:lnSpc>
                <a:spcPts val="2641"/>
              </a:lnSpc>
              <a:spcBef>
                <a:spcPct val="0"/>
              </a:spcBef>
            </a:pPr>
            <a:r>
              <a:rPr lang="en-US" sz="1887" spc="-37">
                <a:solidFill>
                  <a:srgbClr val="FFFFFF"/>
                </a:solidFill>
                <a:latin typeface="Montserrat Light Bold"/>
              </a:rPr>
              <a:t>Recommendation 3:</a:t>
            </a:r>
          </a:p>
        </p:txBody>
      </p:sp>
      <p:sp>
        <p:nvSpPr>
          <p:cNvPr name="TextBox 19" id="19"/>
          <p:cNvSpPr txBox="true"/>
          <p:nvPr/>
        </p:nvSpPr>
        <p:spPr>
          <a:xfrm rot="0">
            <a:off x="13456194" y="3086409"/>
            <a:ext cx="3894757" cy="1066332"/>
          </a:xfrm>
          <a:prstGeom prst="rect">
            <a:avLst/>
          </a:prstGeom>
        </p:spPr>
        <p:txBody>
          <a:bodyPr anchor="t" rtlCol="false" tIns="0" lIns="0" bIns="0" rIns="0">
            <a:spAutoFit/>
          </a:bodyPr>
          <a:lstStyle/>
          <a:p>
            <a:pPr algn="l">
              <a:lnSpc>
                <a:spcPts val="2125"/>
              </a:lnSpc>
            </a:pPr>
            <a:r>
              <a:rPr lang="en-US" sz="1518">
                <a:solidFill>
                  <a:srgbClr val="FFFFFF"/>
                </a:solidFill>
                <a:latin typeface="Montserrat Light"/>
              </a:rPr>
              <a:t>Enhance credit score monitoring and management practices to improve churn rankings and customer loyalty.</a:t>
            </a:r>
          </a:p>
          <a:p>
            <a:pPr algn="l">
              <a:lnSpc>
                <a:spcPts val="2125"/>
              </a:lnSpc>
            </a:pPr>
          </a:p>
        </p:txBody>
      </p:sp>
      <p:grpSp>
        <p:nvGrpSpPr>
          <p:cNvPr name="Group 20" id="20"/>
          <p:cNvGrpSpPr>
            <a:grpSpLocks noChangeAspect="true"/>
          </p:cNvGrpSpPr>
          <p:nvPr/>
        </p:nvGrpSpPr>
        <p:grpSpPr>
          <a:xfrm rot="0">
            <a:off x="-46214" y="7097814"/>
            <a:ext cx="5669664" cy="3189186"/>
            <a:chOff x="0" y="0"/>
            <a:chExt cx="6089457" cy="3425320"/>
          </a:xfrm>
        </p:grpSpPr>
        <p:sp>
          <p:nvSpPr>
            <p:cNvPr name="Freeform 21" id="21"/>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alpha val="17647"/>
              </a:srgbClr>
            </a:solidFill>
          </p:spPr>
        </p:sp>
        <p:sp>
          <p:nvSpPr>
            <p:cNvPr name="Freeform 22" id="22"/>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3">
                <a:alphaModFix amt="18000"/>
              </a:blip>
              <a:stretch>
                <a:fillRect l="-98184" t="-51103" r="-41729" b="-133327"/>
              </a:stretch>
            </a:blipFill>
          </p:spPr>
        </p:sp>
      </p:grpSp>
      <p:grpSp>
        <p:nvGrpSpPr>
          <p:cNvPr name="Group 23" id="23"/>
          <p:cNvGrpSpPr>
            <a:grpSpLocks noChangeAspect="true"/>
          </p:cNvGrpSpPr>
          <p:nvPr/>
        </p:nvGrpSpPr>
        <p:grpSpPr>
          <a:xfrm rot="0">
            <a:off x="13131840" y="-6332"/>
            <a:ext cx="5156160" cy="2900340"/>
            <a:chOff x="0" y="0"/>
            <a:chExt cx="6089457" cy="3425320"/>
          </a:xfrm>
        </p:grpSpPr>
        <p:sp>
          <p:nvSpPr>
            <p:cNvPr name="Freeform 24" id="24"/>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25" id="2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5555" r="0" b="-5555"/>
              </a:stretch>
            </a:blipFill>
          </p:spPr>
        </p:sp>
      </p:grpSp>
      <p:sp>
        <p:nvSpPr>
          <p:cNvPr name="TextBox 26" id="26"/>
          <p:cNvSpPr txBox="true"/>
          <p:nvPr/>
        </p:nvSpPr>
        <p:spPr>
          <a:xfrm rot="0">
            <a:off x="1028700" y="4844440"/>
            <a:ext cx="17111177" cy="5042180"/>
          </a:xfrm>
          <a:prstGeom prst="rect">
            <a:avLst/>
          </a:prstGeom>
        </p:spPr>
        <p:txBody>
          <a:bodyPr anchor="t" rtlCol="false" tIns="0" lIns="0" bIns="0" rIns="0">
            <a:spAutoFit/>
          </a:bodyPr>
          <a:lstStyle/>
          <a:p>
            <a:pPr algn="l">
              <a:lnSpc>
                <a:spcPts val="2959"/>
              </a:lnSpc>
            </a:pPr>
            <a:r>
              <a:rPr lang="en-US" sz="2113">
                <a:solidFill>
                  <a:srgbClr val="100F0D"/>
                </a:solidFill>
                <a:latin typeface="Montserrat Light Bold"/>
              </a:rPr>
              <a:t>In conclusion, the comprehensive analysis conducted on bank churn data has provided invaluable insights into customer behavior, preferences, and patterns. By leveraging both objective and subjective analyses, we have identified key factors influencing churn rates, including age group dynamics, account balance outliers, and credit score rankings. These findings underscore the critical importance of data-driven decision-making in the banking sector.</a:t>
            </a:r>
          </a:p>
          <a:p>
            <a:pPr algn="l">
              <a:lnSpc>
                <a:spcPts val="2959"/>
              </a:lnSpc>
            </a:pPr>
            <a:r>
              <a:rPr lang="en-US" sz="2113">
                <a:solidFill>
                  <a:srgbClr val="100F0D"/>
                </a:solidFill>
                <a:latin typeface="Montserrat Light Bold"/>
              </a:rPr>
              <a:t>Moving forward, it is recommended that the bank implements targeted retention strategies tailored to specific age groups to address demographic nuances effectively. Additionally, further investigation into outliers in account balances is essential to understand underlying factors and develop personalized retention efforts. Moreover, enhancing credit score monitoring and management practices will be instrumental in improving churn rankings and fostering greater customer loyalty.</a:t>
            </a:r>
          </a:p>
          <a:p>
            <a:pPr algn="l">
              <a:lnSpc>
                <a:spcPts val="2959"/>
              </a:lnSpc>
            </a:pPr>
            <a:r>
              <a:rPr lang="en-US" sz="2113">
                <a:solidFill>
                  <a:srgbClr val="100F0D"/>
                </a:solidFill>
                <a:latin typeface="Montserrat Light Bold"/>
              </a:rPr>
              <a:t>In essence, this analysis highlights the significance of leveraging data analytics to drive informed business strategies. By acting upon these recommendations, the bank can not only reduce churn rates but also enhance overall customer satisfaction and retention, ultimately leading to sustained growth and success in the competitive banking landscape.</a:t>
            </a:r>
          </a:p>
          <a:p>
            <a:pPr algn="l">
              <a:lnSpc>
                <a:spcPts val="29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sp>
        <p:nvSpPr>
          <p:cNvPr name="Freeform 3" id="3"/>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sp>
        <p:nvSpPr>
          <p:cNvPr name="Freeform 4" id="4"/>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5" id="5"/>
          <p:cNvGrpSpPr>
            <a:grpSpLocks noChangeAspect="true"/>
          </p:cNvGrpSpPr>
          <p:nvPr/>
        </p:nvGrpSpPr>
        <p:grpSpPr>
          <a:xfrm rot="0">
            <a:off x="684026" y="6283265"/>
            <a:ext cx="6790323" cy="3819509"/>
            <a:chOff x="0" y="0"/>
            <a:chExt cx="11289030" cy="6350000"/>
          </a:xfrm>
        </p:grpSpPr>
        <p:sp>
          <p:nvSpPr>
            <p:cNvPr name="Freeform 6" id="6"/>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336" r="0" b="-336"/>
              </a:stretch>
            </a:blipFill>
          </p:spPr>
        </p:sp>
      </p:grpSp>
      <p:sp>
        <p:nvSpPr>
          <p:cNvPr name="Freeform 7" id="7"/>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sp>
        <p:nvSpPr>
          <p:cNvPr name="Freeform 8" id="8"/>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sp>
        <p:nvSpPr>
          <p:cNvPr name="Freeform 9" id="9"/>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sp>
        <p:nvSpPr>
          <p:cNvPr name="Freeform 10" id="10"/>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sp>
        <p:nvSpPr>
          <p:cNvPr name="Freeform 11" id="11"/>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sp>
        <p:nvSpPr>
          <p:cNvPr name="Freeform 12" id="12"/>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13" id="13"/>
          <p:cNvGrpSpPr>
            <a:grpSpLocks noChangeAspect="true"/>
          </p:cNvGrpSpPr>
          <p:nvPr/>
        </p:nvGrpSpPr>
        <p:grpSpPr>
          <a:xfrm rot="0">
            <a:off x="16189931" y="8703201"/>
            <a:ext cx="2799147" cy="2799147"/>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000000">
                <a:alpha val="0"/>
              </a:srgbClr>
            </a:solidFill>
            <a:ln w="12700">
              <a:solidFill>
                <a:srgbClr val="000000"/>
              </a:solidFill>
            </a:ln>
          </p:spPr>
        </p:sp>
      </p:grpSp>
      <p:grpSp>
        <p:nvGrpSpPr>
          <p:cNvPr name="Group 15" id="15"/>
          <p:cNvGrpSpPr>
            <a:grpSpLocks noChangeAspect="true"/>
          </p:cNvGrpSpPr>
          <p:nvPr/>
        </p:nvGrpSpPr>
        <p:grpSpPr>
          <a:xfrm rot="0">
            <a:off x="684026" y="1552047"/>
            <a:ext cx="6790323" cy="3819509"/>
            <a:chOff x="0" y="0"/>
            <a:chExt cx="11289030" cy="6350000"/>
          </a:xfrm>
        </p:grpSpPr>
        <p:sp>
          <p:nvSpPr>
            <p:cNvPr name="Freeform 16" id="16"/>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818" t="0" r="-818" b="0"/>
              </a:stretch>
            </a:blipFill>
          </p:spPr>
        </p:sp>
      </p:grpSp>
      <p:grpSp>
        <p:nvGrpSpPr>
          <p:cNvPr name="Group 17" id="17"/>
          <p:cNvGrpSpPr>
            <a:grpSpLocks noChangeAspect="true"/>
          </p:cNvGrpSpPr>
          <p:nvPr/>
        </p:nvGrpSpPr>
        <p:grpSpPr>
          <a:xfrm rot="0">
            <a:off x="11058993" y="6401099"/>
            <a:ext cx="6790323" cy="3819509"/>
            <a:chOff x="0" y="0"/>
            <a:chExt cx="11289030" cy="6350000"/>
          </a:xfrm>
        </p:grpSpPr>
        <p:sp>
          <p:nvSpPr>
            <p:cNvPr name="Freeform 18" id="1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t="-367" r="0" b="-367"/>
              </a:stretch>
            </a:blipFill>
          </p:spPr>
        </p:sp>
      </p:grpSp>
      <p:grpSp>
        <p:nvGrpSpPr>
          <p:cNvPr name="Group 19" id="19"/>
          <p:cNvGrpSpPr>
            <a:grpSpLocks noChangeAspect="true"/>
          </p:cNvGrpSpPr>
          <p:nvPr/>
        </p:nvGrpSpPr>
        <p:grpSpPr>
          <a:xfrm rot="0">
            <a:off x="11058993" y="1785410"/>
            <a:ext cx="6790323" cy="3819509"/>
            <a:chOff x="0" y="0"/>
            <a:chExt cx="11289030" cy="6350000"/>
          </a:xfrm>
        </p:grpSpPr>
        <p:sp>
          <p:nvSpPr>
            <p:cNvPr name="Freeform 20" id="2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0" t="-748" r="0" b="-748"/>
              </a:stretch>
            </a:blipFill>
          </p:spPr>
        </p:sp>
      </p:grpSp>
      <p:sp>
        <p:nvSpPr>
          <p:cNvPr name="TextBox 21" id="21"/>
          <p:cNvSpPr txBox="true"/>
          <p:nvPr/>
        </p:nvSpPr>
        <p:spPr>
          <a:xfrm rot="0">
            <a:off x="7071096" y="222561"/>
            <a:ext cx="5560272" cy="647700"/>
          </a:xfrm>
          <a:prstGeom prst="rect">
            <a:avLst/>
          </a:prstGeom>
        </p:spPr>
        <p:txBody>
          <a:bodyPr anchor="t" rtlCol="false" tIns="0" lIns="0" bIns="0" rIns="0">
            <a:spAutoFit/>
          </a:bodyPr>
          <a:lstStyle/>
          <a:p>
            <a:pPr algn="ctr">
              <a:lnSpc>
                <a:spcPts val="5132"/>
              </a:lnSpc>
            </a:pPr>
            <a:r>
              <a:rPr lang="en-US" sz="4277" spc="-85">
                <a:solidFill>
                  <a:srgbClr val="040506"/>
                </a:solidFill>
                <a:latin typeface="Montserrat Classic Bold"/>
              </a:rPr>
              <a:t>POWER BI REPORT</a:t>
            </a:r>
          </a:p>
        </p:txBody>
      </p:sp>
      <p:sp>
        <p:nvSpPr>
          <p:cNvPr name="TextBox 22" id="22"/>
          <p:cNvSpPr txBox="true"/>
          <p:nvPr/>
        </p:nvSpPr>
        <p:spPr>
          <a:xfrm rot="0">
            <a:off x="11650374" y="5906646"/>
            <a:ext cx="6198943" cy="476250"/>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ADDITIONAL ANALYSIS PAGE </a:t>
            </a:r>
          </a:p>
        </p:txBody>
      </p:sp>
      <p:sp>
        <p:nvSpPr>
          <p:cNvPr name="TextBox 23" id="23"/>
          <p:cNvSpPr txBox="true"/>
          <p:nvPr/>
        </p:nvSpPr>
        <p:spPr>
          <a:xfrm rot="0">
            <a:off x="806605" y="5807015"/>
            <a:ext cx="4579278" cy="476250"/>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CHURN RATE PAGE </a:t>
            </a:r>
          </a:p>
        </p:txBody>
      </p:sp>
      <p:sp>
        <p:nvSpPr>
          <p:cNvPr name="TextBox 24" id="24"/>
          <p:cNvSpPr txBox="true"/>
          <p:nvPr/>
        </p:nvSpPr>
        <p:spPr>
          <a:xfrm rot="0">
            <a:off x="11838317" y="1221928"/>
            <a:ext cx="6010999" cy="476250"/>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BALANCE AND SALARY PAGE</a:t>
            </a:r>
          </a:p>
        </p:txBody>
      </p:sp>
      <p:sp>
        <p:nvSpPr>
          <p:cNvPr name="TextBox 25" id="25"/>
          <p:cNvSpPr txBox="true"/>
          <p:nvPr/>
        </p:nvSpPr>
        <p:spPr>
          <a:xfrm rot="0">
            <a:off x="919791" y="988565"/>
            <a:ext cx="4579278" cy="476250"/>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CUSTOMER 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5486400" y="4112722"/>
            <a:ext cx="7315200" cy="2061556"/>
          </a:xfrm>
          <a:custGeom>
            <a:avLst/>
            <a:gdLst/>
            <a:ahLst/>
            <a:cxnLst/>
            <a:rect r="r" b="b" t="t" l="l"/>
            <a:pathLst>
              <a:path h="2061556" w="7315200">
                <a:moveTo>
                  <a:pt x="0" y="0"/>
                </a:moveTo>
                <a:lnTo>
                  <a:pt x="7315200" y="0"/>
                </a:lnTo>
                <a:lnTo>
                  <a:pt x="7315200" y="2061556"/>
                </a:lnTo>
                <a:lnTo>
                  <a:pt x="0" y="2061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383663"/>
            <a:ext cx="18270100" cy="4266073"/>
          </a:xfrm>
          <a:custGeom>
            <a:avLst/>
            <a:gdLst/>
            <a:ahLst/>
            <a:cxnLst/>
            <a:rect r="r" b="b" t="t" l="l"/>
            <a:pathLst>
              <a:path h="4266073" w="18270100">
                <a:moveTo>
                  <a:pt x="0" y="0"/>
                </a:moveTo>
                <a:lnTo>
                  <a:pt x="18270100" y="0"/>
                </a:lnTo>
                <a:lnTo>
                  <a:pt x="18270100" y="4266073"/>
                </a:lnTo>
                <a:lnTo>
                  <a:pt x="0" y="4266073"/>
                </a:lnTo>
                <a:lnTo>
                  <a:pt x="0" y="0"/>
                </a:lnTo>
                <a:close/>
              </a:path>
            </a:pathLst>
          </a:custGeom>
          <a:blipFill>
            <a:blip r:embed="rId3">
              <a:alphaModFix amt="58000"/>
            </a:blip>
            <a:stretch>
              <a:fillRect l="0" t="-42107" r="0" b="-90645"/>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000000"/>
                </a:solidFill>
                <a:latin typeface="Archivo Black"/>
              </a:rPr>
              <a:t>CONTENT</a:t>
            </a:r>
          </a:p>
        </p:txBody>
      </p:sp>
      <p:sp>
        <p:nvSpPr>
          <p:cNvPr name="TextBox 8" id="8"/>
          <p:cNvSpPr txBox="true"/>
          <p:nvPr/>
        </p:nvSpPr>
        <p:spPr>
          <a:xfrm rot="0">
            <a:off x="1232003" y="485662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231F20"/>
                </a:solidFill>
                <a:latin typeface="Montserrat Classic Bold"/>
              </a:rPr>
              <a:t>01</a:t>
            </a:r>
          </a:p>
        </p:txBody>
      </p:sp>
      <p:sp>
        <p:nvSpPr>
          <p:cNvPr name="TextBox 9" id="9"/>
          <p:cNvSpPr txBox="true"/>
          <p:nvPr/>
        </p:nvSpPr>
        <p:spPr>
          <a:xfrm rot="0">
            <a:off x="780452" y="5886343"/>
            <a:ext cx="2743420" cy="4280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Introduction</a:t>
            </a:r>
          </a:p>
        </p:txBody>
      </p:sp>
      <p:sp>
        <p:nvSpPr>
          <p:cNvPr name="TextBox 10" id="10"/>
          <p:cNvSpPr txBox="true"/>
          <p:nvPr/>
        </p:nvSpPr>
        <p:spPr>
          <a:xfrm rot="0">
            <a:off x="4508248" y="4900455"/>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02</a:t>
            </a:r>
          </a:p>
        </p:txBody>
      </p:sp>
      <p:sp>
        <p:nvSpPr>
          <p:cNvPr name="TextBox 11" id="11"/>
          <p:cNvSpPr txBox="true"/>
          <p:nvPr/>
        </p:nvSpPr>
        <p:spPr>
          <a:xfrm rot="0">
            <a:off x="4056698" y="5930175"/>
            <a:ext cx="2743420" cy="4280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Data Overview</a:t>
            </a:r>
          </a:p>
        </p:txBody>
      </p:sp>
      <p:sp>
        <p:nvSpPr>
          <p:cNvPr name="TextBox 12" id="12"/>
          <p:cNvSpPr txBox="true"/>
          <p:nvPr/>
        </p:nvSpPr>
        <p:spPr>
          <a:xfrm rot="0">
            <a:off x="7784494" y="485662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03</a:t>
            </a:r>
          </a:p>
        </p:txBody>
      </p:sp>
      <p:sp>
        <p:nvSpPr>
          <p:cNvPr name="TextBox 13" id="13"/>
          <p:cNvSpPr txBox="true"/>
          <p:nvPr/>
        </p:nvSpPr>
        <p:spPr>
          <a:xfrm rot="0">
            <a:off x="7332944" y="5886343"/>
            <a:ext cx="3100634" cy="868894"/>
          </a:xfrm>
          <a:prstGeom prst="rect">
            <a:avLst/>
          </a:prstGeom>
        </p:spPr>
        <p:txBody>
          <a:bodyPr anchor="t" rtlCol="false" tIns="0" lIns="0" bIns="0" rIns="0">
            <a:spAutoFit/>
          </a:bodyPr>
          <a:lstStyle/>
          <a:p>
            <a:pPr algn="ctr">
              <a:lnSpc>
                <a:spcPts val="3494"/>
              </a:lnSpc>
            </a:pPr>
            <a:r>
              <a:rPr lang="en-US" sz="2532" spc="248">
                <a:solidFill>
                  <a:srgbClr val="231F20"/>
                </a:solidFill>
                <a:latin typeface="Montserrat Light"/>
              </a:rPr>
              <a:t>Data Cleaning and Preparation</a:t>
            </a:r>
          </a:p>
        </p:txBody>
      </p:sp>
      <p:sp>
        <p:nvSpPr>
          <p:cNvPr name="TextBox 14" id="14"/>
          <p:cNvSpPr txBox="true"/>
          <p:nvPr/>
        </p:nvSpPr>
        <p:spPr>
          <a:xfrm rot="0">
            <a:off x="11058326" y="4900455"/>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04</a:t>
            </a:r>
          </a:p>
        </p:txBody>
      </p:sp>
      <p:sp>
        <p:nvSpPr>
          <p:cNvPr name="TextBox 15" id="15"/>
          <p:cNvSpPr txBox="true"/>
          <p:nvPr/>
        </p:nvSpPr>
        <p:spPr>
          <a:xfrm rot="0">
            <a:off x="10606776" y="5930175"/>
            <a:ext cx="2743420" cy="86622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Objective Analysis</a:t>
            </a:r>
          </a:p>
        </p:txBody>
      </p:sp>
      <p:sp>
        <p:nvSpPr>
          <p:cNvPr name="TextBox 16" id="16"/>
          <p:cNvSpPr txBox="true"/>
          <p:nvPr/>
        </p:nvSpPr>
        <p:spPr>
          <a:xfrm rot="0">
            <a:off x="14023436" y="485929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05</a:t>
            </a:r>
          </a:p>
        </p:txBody>
      </p:sp>
      <p:sp>
        <p:nvSpPr>
          <p:cNvPr name="TextBox 17" id="17"/>
          <p:cNvSpPr txBox="true"/>
          <p:nvPr/>
        </p:nvSpPr>
        <p:spPr>
          <a:xfrm rot="0">
            <a:off x="13571886" y="5889013"/>
            <a:ext cx="2743420" cy="86622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Subjective Analysis</a:t>
            </a:r>
          </a:p>
        </p:txBody>
      </p:sp>
      <p:sp>
        <p:nvSpPr>
          <p:cNvPr name="TextBox 18" id="18"/>
          <p:cNvSpPr txBox="true"/>
          <p:nvPr/>
        </p:nvSpPr>
        <p:spPr>
          <a:xfrm rot="0">
            <a:off x="1480250" y="719408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06</a:t>
            </a:r>
          </a:p>
        </p:txBody>
      </p:sp>
      <p:sp>
        <p:nvSpPr>
          <p:cNvPr name="TextBox 19" id="19"/>
          <p:cNvSpPr txBox="true"/>
          <p:nvPr/>
        </p:nvSpPr>
        <p:spPr>
          <a:xfrm rot="0">
            <a:off x="1028700" y="8223809"/>
            <a:ext cx="2743420" cy="13043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 </a:t>
            </a:r>
            <a:r>
              <a:rPr lang="en-US" sz="2524" spc="247">
                <a:solidFill>
                  <a:srgbClr val="231F20"/>
                </a:solidFill>
                <a:latin typeface="Montserrat Light"/>
              </a:rPr>
              <a:t>Credit Score Churn Ranking</a:t>
            </a:r>
          </a:p>
        </p:txBody>
      </p:sp>
      <p:sp>
        <p:nvSpPr>
          <p:cNvPr name="TextBox 20" id="20"/>
          <p:cNvSpPr txBox="true"/>
          <p:nvPr/>
        </p:nvSpPr>
        <p:spPr>
          <a:xfrm rot="0">
            <a:off x="4756496" y="7150256"/>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07</a:t>
            </a:r>
          </a:p>
        </p:txBody>
      </p:sp>
      <p:sp>
        <p:nvSpPr>
          <p:cNvPr name="TextBox 21" id="21"/>
          <p:cNvSpPr txBox="true"/>
          <p:nvPr/>
        </p:nvSpPr>
        <p:spPr>
          <a:xfrm rot="0">
            <a:off x="3988096" y="8208827"/>
            <a:ext cx="3716433" cy="4280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Churn Rate</a:t>
            </a:r>
          </a:p>
        </p:txBody>
      </p:sp>
      <p:sp>
        <p:nvSpPr>
          <p:cNvPr name="TextBox 22" id="22"/>
          <p:cNvSpPr txBox="true"/>
          <p:nvPr/>
        </p:nvSpPr>
        <p:spPr>
          <a:xfrm rot="0">
            <a:off x="8030328" y="719408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08</a:t>
            </a:r>
          </a:p>
        </p:txBody>
      </p:sp>
      <p:sp>
        <p:nvSpPr>
          <p:cNvPr name="TextBox 23" id="23"/>
          <p:cNvSpPr txBox="true"/>
          <p:nvPr/>
        </p:nvSpPr>
        <p:spPr>
          <a:xfrm rot="0">
            <a:off x="7578778" y="8223809"/>
            <a:ext cx="2743420" cy="4280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Key Findings</a:t>
            </a:r>
          </a:p>
        </p:txBody>
      </p:sp>
      <p:sp>
        <p:nvSpPr>
          <p:cNvPr name="TextBox 24" id="24"/>
          <p:cNvSpPr txBox="true"/>
          <p:nvPr/>
        </p:nvSpPr>
        <p:spPr>
          <a:xfrm rot="0">
            <a:off x="11097599" y="734648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09</a:t>
            </a:r>
          </a:p>
        </p:txBody>
      </p:sp>
      <p:sp>
        <p:nvSpPr>
          <p:cNvPr name="TextBox 25" id="25"/>
          <p:cNvSpPr txBox="true"/>
          <p:nvPr/>
        </p:nvSpPr>
        <p:spPr>
          <a:xfrm rot="0">
            <a:off x="10646048" y="8376209"/>
            <a:ext cx="2743420" cy="13043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Recommendations and Conclusion</a:t>
            </a:r>
          </a:p>
        </p:txBody>
      </p:sp>
      <p:sp>
        <p:nvSpPr>
          <p:cNvPr name="TextBox 26" id="26"/>
          <p:cNvSpPr txBox="true"/>
          <p:nvPr/>
        </p:nvSpPr>
        <p:spPr>
          <a:xfrm rot="0">
            <a:off x="14023436" y="734648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10</a:t>
            </a:r>
          </a:p>
        </p:txBody>
      </p:sp>
      <p:sp>
        <p:nvSpPr>
          <p:cNvPr name="TextBox 27" id="27"/>
          <p:cNvSpPr txBox="true"/>
          <p:nvPr/>
        </p:nvSpPr>
        <p:spPr>
          <a:xfrm rot="0">
            <a:off x="13571886" y="8376209"/>
            <a:ext cx="2743420" cy="86622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Power BI report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0" t="0" r="-51955" b="0"/>
              </a:stretch>
            </a:blipFill>
          </p:spPr>
        </p:sp>
      </p:grpSp>
      <p:grpSp>
        <p:nvGrpSpPr>
          <p:cNvPr name="Group 7" id="7"/>
          <p:cNvGrpSpPr/>
          <p:nvPr/>
        </p:nvGrpSpPr>
        <p:grpSpPr>
          <a:xfrm rot="0">
            <a:off x="2122031" y="4270779"/>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456932" y="4728682"/>
            <a:ext cx="1236499" cy="858804"/>
          </a:xfrm>
          <a:custGeom>
            <a:avLst/>
            <a:gdLst/>
            <a:ahLst/>
            <a:cxnLst/>
            <a:rect r="r" b="b" t="t" l="l"/>
            <a:pathLst>
              <a:path h="858804" w="1236499">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2122031" y="7429556"/>
            <a:ext cx="1828744" cy="1828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553577" y="7828963"/>
            <a:ext cx="1043208" cy="1029931"/>
          </a:xfrm>
          <a:custGeom>
            <a:avLst/>
            <a:gdLst/>
            <a:ahLst/>
            <a:cxnLst/>
            <a:rect r="r" b="b" t="t" l="l"/>
            <a:pathLst>
              <a:path h="1029931" w="1043208">
                <a:moveTo>
                  <a:pt x="0" y="0"/>
                </a:moveTo>
                <a:lnTo>
                  <a:pt x="1043208" y="0"/>
                </a:lnTo>
                <a:lnTo>
                  <a:pt x="1043208" y="1029930"/>
                </a:lnTo>
                <a:lnTo>
                  <a:pt x="0" y="10299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3950263" y="803081"/>
            <a:ext cx="15859325" cy="2258023"/>
            <a:chOff x="0" y="0"/>
            <a:chExt cx="1537211" cy="218865"/>
          </a:xfrm>
        </p:grpSpPr>
        <p:sp>
          <p:nvSpPr>
            <p:cNvPr name="Freeform 16" id="16"/>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7" id="17"/>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8" id="18"/>
          <p:cNvSpPr txBox="true"/>
          <p:nvPr/>
        </p:nvSpPr>
        <p:spPr>
          <a:xfrm rot="0">
            <a:off x="4188259" y="4401034"/>
            <a:ext cx="9036136" cy="2687056"/>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This project delves into the complex realm of customer churn within the banking sector, seeking to understand the factors influencing customer attrition and devising strategies for retention. By leveraging SQL, we meticulously analyse customer demographics, account details, and transactional behaviors to uncover insights that drive churn</a:t>
            </a:r>
          </a:p>
        </p:txBody>
      </p:sp>
      <p:sp>
        <p:nvSpPr>
          <p:cNvPr name="TextBox 19" id="19"/>
          <p:cNvSpPr txBox="true"/>
          <p:nvPr/>
        </p:nvSpPr>
        <p:spPr>
          <a:xfrm rot="0">
            <a:off x="4188259" y="7559811"/>
            <a:ext cx="9036136" cy="1530134"/>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Through this exploration, we aim to equip businesses with actionable recommendations to foster customer loyalty and drive sustainable growth in the competitive banking landscape.</a:t>
            </a:r>
          </a:p>
        </p:txBody>
      </p:sp>
      <p:sp>
        <p:nvSpPr>
          <p:cNvPr name="TextBox 20" id="20"/>
          <p:cNvSpPr txBox="true"/>
          <p:nvPr/>
        </p:nvSpPr>
        <p:spPr>
          <a:xfrm rot="0">
            <a:off x="2122031" y="1304859"/>
            <a:ext cx="7899152"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495914" y="3603602"/>
            <a:ext cx="3086100" cy="4784036"/>
            <a:chOff x="0" y="0"/>
            <a:chExt cx="812800" cy="1259993"/>
          </a:xfrm>
        </p:grpSpPr>
        <p:sp>
          <p:nvSpPr>
            <p:cNvPr name="Freeform 7" id="7"/>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495914" y="5528564"/>
            <a:ext cx="3086100" cy="507624"/>
            <a:chOff x="0" y="0"/>
            <a:chExt cx="812800" cy="133695"/>
          </a:xfrm>
        </p:grpSpPr>
        <p:sp>
          <p:nvSpPr>
            <p:cNvPr name="Freeform 10" id="10"/>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1" id="11"/>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Dataset Composition</a:t>
              </a:r>
            </a:p>
          </p:txBody>
        </p:sp>
      </p:grpSp>
      <p:grpSp>
        <p:nvGrpSpPr>
          <p:cNvPr name="Group 12" id="12"/>
          <p:cNvGrpSpPr/>
          <p:nvPr/>
        </p:nvGrpSpPr>
        <p:grpSpPr>
          <a:xfrm rot="0">
            <a:off x="5900738" y="3603602"/>
            <a:ext cx="3086100" cy="4784036"/>
            <a:chOff x="0" y="0"/>
            <a:chExt cx="812800" cy="1259993"/>
          </a:xfrm>
        </p:grpSpPr>
        <p:sp>
          <p:nvSpPr>
            <p:cNvPr name="Freeform 13" id="13"/>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14" id="14"/>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900738" y="5528564"/>
            <a:ext cx="3086100" cy="507624"/>
            <a:chOff x="0" y="0"/>
            <a:chExt cx="812800" cy="133695"/>
          </a:xfrm>
        </p:grpSpPr>
        <p:sp>
          <p:nvSpPr>
            <p:cNvPr name="Freeform 16" id="16"/>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7" id="17"/>
            <p:cNvSpPr txBox="true"/>
            <p:nvPr/>
          </p:nvSpPr>
          <p:spPr>
            <a:xfrm>
              <a:off x="0" y="-19050"/>
              <a:ext cx="812800" cy="152745"/>
            </a:xfrm>
            <a:prstGeom prst="rect">
              <a:avLst/>
            </a:prstGeom>
          </p:spPr>
          <p:txBody>
            <a:bodyPr anchor="ctr" rtlCol="false" tIns="50800" lIns="50800" bIns="50800" rIns="50800"/>
            <a:lstStyle/>
            <a:p>
              <a:pPr algn="ctr">
                <a:lnSpc>
                  <a:spcPts val="2730"/>
                </a:lnSpc>
              </a:pPr>
              <a:r>
                <a:rPr lang="en-US" sz="2100">
                  <a:solidFill>
                    <a:srgbClr val="FFFFFF"/>
                  </a:solidFill>
                  <a:latin typeface="Montserrat Classic"/>
                </a:rPr>
                <a:t>Customer Information</a:t>
              </a:r>
            </a:p>
          </p:txBody>
        </p:sp>
      </p:grpSp>
      <p:grpSp>
        <p:nvGrpSpPr>
          <p:cNvPr name="Group 18" id="18"/>
          <p:cNvGrpSpPr/>
          <p:nvPr/>
        </p:nvGrpSpPr>
        <p:grpSpPr>
          <a:xfrm rot="0">
            <a:off x="9301162" y="3603602"/>
            <a:ext cx="3086100" cy="4784036"/>
            <a:chOff x="0" y="0"/>
            <a:chExt cx="812800" cy="1259993"/>
          </a:xfrm>
        </p:grpSpPr>
        <p:sp>
          <p:nvSpPr>
            <p:cNvPr name="Freeform 19" id="19"/>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0" id="20"/>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9301162" y="5528564"/>
            <a:ext cx="3086100" cy="507624"/>
            <a:chOff x="0" y="0"/>
            <a:chExt cx="812800" cy="133695"/>
          </a:xfrm>
        </p:grpSpPr>
        <p:sp>
          <p:nvSpPr>
            <p:cNvPr name="Freeform 22" id="22"/>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3" id="23"/>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Transactional Data</a:t>
              </a:r>
            </a:p>
          </p:txBody>
        </p:sp>
      </p:grpSp>
      <p:grpSp>
        <p:nvGrpSpPr>
          <p:cNvPr name="Group 24" id="24"/>
          <p:cNvGrpSpPr/>
          <p:nvPr/>
        </p:nvGrpSpPr>
        <p:grpSpPr>
          <a:xfrm rot="0">
            <a:off x="12705986" y="3603602"/>
            <a:ext cx="3086100" cy="4784036"/>
            <a:chOff x="0" y="0"/>
            <a:chExt cx="812800" cy="1259993"/>
          </a:xfrm>
        </p:grpSpPr>
        <p:sp>
          <p:nvSpPr>
            <p:cNvPr name="Freeform 25" id="25"/>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6" id="26"/>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12705986" y="5528564"/>
            <a:ext cx="3086100" cy="507624"/>
            <a:chOff x="0" y="0"/>
            <a:chExt cx="812800" cy="133695"/>
          </a:xfrm>
        </p:grpSpPr>
        <p:sp>
          <p:nvSpPr>
            <p:cNvPr name="Freeform 28" id="28"/>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9" id="29"/>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Data Structure</a:t>
              </a:r>
            </a:p>
          </p:txBody>
        </p:sp>
      </p:grpSp>
      <p:sp>
        <p:nvSpPr>
          <p:cNvPr name="Freeform 30" id="30"/>
          <p:cNvSpPr/>
          <p:nvPr/>
        </p:nvSpPr>
        <p:spPr>
          <a:xfrm flipH="false" flipV="false" rot="0">
            <a:off x="7062893" y="4100367"/>
            <a:ext cx="789574" cy="975879"/>
          </a:xfrm>
          <a:custGeom>
            <a:avLst/>
            <a:gdLst/>
            <a:ahLst/>
            <a:cxnLst/>
            <a:rect r="r" b="b" t="t" l="l"/>
            <a:pathLst>
              <a:path h="975879" w="789574">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3316812" y="4005384"/>
            <a:ext cx="1202801" cy="1140189"/>
          </a:xfrm>
          <a:custGeom>
            <a:avLst/>
            <a:gdLst/>
            <a:ahLst/>
            <a:cxnLst/>
            <a:rect r="r" b="b" t="t" l="l"/>
            <a:pathLst>
              <a:path h="1140189" w="1202801">
                <a:moveTo>
                  <a:pt x="0" y="0"/>
                </a:moveTo>
                <a:lnTo>
                  <a:pt x="1202800" y="0"/>
                </a:lnTo>
                <a:lnTo>
                  <a:pt x="1202800" y="1140189"/>
                </a:lnTo>
                <a:lnTo>
                  <a:pt x="0" y="1140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13863638" y="4005950"/>
            <a:ext cx="1164713" cy="1164713"/>
          </a:xfrm>
          <a:custGeom>
            <a:avLst/>
            <a:gdLst/>
            <a:ahLst/>
            <a:cxnLst/>
            <a:rect r="r" b="b" t="t" l="l"/>
            <a:pathLst>
              <a:path h="1164713" w="1164713">
                <a:moveTo>
                  <a:pt x="0" y="0"/>
                </a:moveTo>
                <a:lnTo>
                  <a:pt x="1164712" y="0"/>
                </a:lnTo>
                <a:lnTo>
                  <a:pt x="1164712" y="1164713"/>
                </a:lnTo>
                <a:lnTo>
                  <a:pt x="0" y="11647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3" id="33"/>
          <p:cNvSpPr txBox="true"/>
          <p:nvPr/>
        </p:nvSpPr>
        <p:spPr>
          <a:xfrm rot="0">
            <a:off x="3690980" y="1702311"/>
            <a:ext cx="10906040"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rPr>
              <a:t>DATA OVERVIEW</a:t>
            </a:r>
          </a:p>
        </p:txBody>
      </p:sp>
      <p:sp>
        <p:nvSpPr>
          <p:cNvPr name="TextBox 34" id="34"/>
          <p:cNvSpPr txBox="true"/>
          <p:nvPr/>
        </p:nvSpPr>
        <p:spPr>
          <a:xfrm rot="0">
            <a:off x="2640360" y="6250170"/>
            <a:ext cx="2722103" cy="2051447"/>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231F20"/>
                </a:solidFill>
                <a:latin typeface="Montserrat Light"/>
              </a:rPr>
              <a:t>The dataset comprises seven tables including "CustomerInfo," "Churn," and "ActiveCustomer," offering comprehensive insights into customer demographics and banking metrics.</a:t>
            </a:r>
          </a:p>
        </p:txBody>
      </p:sp>
      <p:sp>
        <p:nvSpPr>
          <p:cNvPr name="TextBox 35" id="35"/>
          <p:cNvSpPr txBox="true"/>
          <p:nvPr/>
        </p:nvSpPr>
        <p:spPr>
          <a:xfrm rot="0">
            <a:off x="6045184" y="6250170"/>
            <a:ext cx="2722103" cy="2051447"/>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231F20"/>
                </a:solidFill>
                <a:latin typeface="Montserrat Light"/>
              </a:rPr>
              <a:t>"CustomerInfo" contains vital details like customer IDs, age, and estimated salary, forming the foundation for analyzing customer behavior and churn patterns.</a:t>
            </a:r>
          </a:p>
        </p:txBody>
      </p:sp>
      <p:sp>
        <p:nvSpPr>
          <p:cNvPr name="TextBox 36" id="36"/>
          <p:cNvSpPr txBox="true"/>
          <p:nvPr/>
        </p:nvSpPr>
        <p:spPr>
          <a:xfrm rot="0">
            <a:off x="9445609" y="6250170"/>
            <a:ext cx="2722103" cy="2051447"/>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231F20"/>
                </a:solidFill>
                <a:latin typeface="Montserrat Light"/>
              </a:rPr>
              <a:t>Metrics such as account balances, tenure, and product holdings provide insights into customer engagement and financial behavior, aiding in churn prediction.</a:t>
            </a:r>
          </a:p>
        </p:txBody>
      </p:sp>
      <p:sp>
        <p:nvSpPr>
          <p:cNvPr name="TextBox 37" id="37"/>
          <p:cNvSpPr txBox="true"/>
          <p:nvPr/>
        </p:nvSpPr>
        <p:spPr>
          <a:xfrm rot="0">
            <a:off x="12844462" y="6231120"/>
            <a:ext cx="2941653" cy="2051447"/>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231F20"/>
                </a:solidFill>
                <a:latin typeface="Montserrat Light"/>
              </a:rPr>
              <a:t>Predominantly categorical variables enable segmentation by geographic regions, gender, and credit score brackets, while continuous variables offer deeper analysis potential.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334866" y="4282614"/>
            <a:ext cx="2778343" cy="7160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Bold"/>
              </a:rPr>
              <a:t>Handling Missing Values:</a:t>
            </a:r>
          </a:p>
        </p:txBody>
      </p:sp>
      <p:grpSp>
        <p:nvGrpSpPr>
          <p:cNvPr name="Group 7" id="7"/>
          <p:cNvGrpSpPr/>
          <p:nvPr/>
        </p:nvGrpSpPr>
        <p:grpSpPr>
          <a:xfrm rot="0">
            <a:off x="12573606" y="3743682"/>
            <a:ext cx="3314591" cy="3314591"/>
            <a:chOff x="0" y="0"/>
            <a:chExt cx="4872604" cy="4872604"/>
          </a:xfrm>
        </p:grpSpPr>
        <p:sp>
          <p:nvSpPr>
            <p:cNvPr name="Freeform 8" id="8"/>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9" id="9"/>
          <p:cNvGrpSpPr/>
          <p:nvPr/>
        </p:nvGrpSpPr>
        <p:grpSpPr>
          <a:xfrm rot="0">
            <a:off x="9981212" y="3767100"/>
            <a:ext cx="3314591" cy="3326378"/>
            <a:chOff x="0" y="0"/>
            <a:chExt cx="4872604" cy="4889931"/>
          </a:xfrm>
        </p:grpSpPr>
        <p:sp>
          <p:nvSpPr>
            <p:cNvPr name="Freeform 10" id="10"/>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1" id="11"/>
          <p:cNvGrpSpPr/>
          <p:nvPr/>
        </p:nvGrpSpPr>
        <p:grpSpPr>
          <a:xfrm rot="0">
            <a:off x="12548713" y="6337440"/>
            <a:ext cx="3314591" cy="3315573"/>
            <a:chOff x="0" y="0"/>
            <a:chExt cx="4872604" cy="4874047"/>
          </a:xfrm>
        </p:grpSpPr>
        <p:sp>
          <p:nvSpPr>
            <p:cNvPr name="Freeform 12" id="12"/>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3" id="13"/>
          <p:cNvGrpSpPr/>
          <p:nvPr/>
        </p:nvGrpSpPr>
        <p:grpSpPr>
          <a:xfrm rot="0">
            <a:off x="10878301" y="4617656"/>
            <a:ext cx="1520413" cy="15204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3469664" y="7244657"/>
            <a:ext cx="1522475" cy="15224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3447581" y="4617656"/>
            <a:ext cx="1566642" cy="156664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334866" y="1859740"/>
            <a:ext cx="12542195"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DATA CLEANING AND PREPARATION</a:t>
            </a:r>
          </a:p>
        </p:txBody>
      </p:sp>
      <p:grpSp>
        <p:nvGrpSpPr>
          <p:cNvPr name="Group 25" id="25"/>
          <p:cNvGrpSpPr/>
          <p:nvPr/>
        </p:nvGrpSpPr>
        <p:grpSpPr>
          <a:xfrm rot="0">
            <a:off x="916860" y="3148979"/>
            <a:ext cx="5689104" cy="275488"/>
            <a:chOff x="0" y="0"/>
            <a:chExt cx="4519796" cy="218865"/>
          </a:xfrm>
        </p:grpSpPr>
        <p:sp>
          <p:nvSpPr>
            <p:cNvPr name="Freeform 26" id="26"/>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27" id="27"/>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8" id="28"/>
          <p:cNvSpPr txBox="true"/>
          <p:nvPr/>
        </p:nvSpPr>
        <p:spPr>
          <a:xfrm rot="0">
            <a:off x="3265609" y="4271129"/>
            <a:ext cx="6563203"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Identified and removed missing values in the active customers</a:t>
            </a:r>
          </a:p>
        </p:txBody>
      </p:sp>
      <p:grpSp>
        <p:nvGrpSpPr>
          <p:cNvPr name="Group 29" id="29"/>
          <p:cNvGrpSpPr/>
          <p:nvPr/>
        </p:nvGrpSpPr>
        <p:grpSpPr>
          <a:xfrm rot="0">
            <a:off x="12085550" y="-131220"/>
            <a:ext cx="9534019" cy="1112295"/>
            <a:chOff x="0" y="0"/>
            <a:chExt cx="1876002" cy="218865"/>
          </a:xfrm>
        </p:grpSpPr>
        <p:sp>
          <p:nvSpPr>
            <p:cNvPr name="Freeform 30" id="3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1" id="3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32" id="3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3" id="33"/>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4" id="34"/>
          <p:cNvSpPr txBox="true"/>
          <p:nvPr/>
        </p:nvSpPr>
        <p:spPr>
          <a:xfrm rot="0">
            <a:off x="334866" y="5337621"/>
            <a:ext cx="2778343" cy="7160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Bold"/>
              </a:rPr>
              <a:t>Data Consistency:</a:t>
            </a:r>
          </a:p>
        </p:txBody>
      </p:sp>
      <p:sp>
        <p:nvSpPr>
          <p:cNvPr name="TextBox 35" id="35"/>
          <p:cNvSpPr txBox="true"/>
          <p:nvPr/>
        </p:nvSpPr>
        <p:spPr>
          <a:xfrm rot="0">
            <a:off x="3265609" y="5326136"/>
            <a:ext cx="6715603" cy="30782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Montserrat Light"/>
              </a:rPr>
              <a:t>Cleaned special characters from the Surname column using string manipulation functions.</a:t>
            </a:r>
          </a:p>
          <a:p>
            <a:pPr algn="l" marL="434050" indent="-217025" lvl="1">
              <a:lnSpc>
                <a:spcPts val="2774"/>
              </a:lnSpc>
              <a:buFont typeface="Arial"/>
              <a:buChar char="•"/>
            </a:pPr>
            <a:r>
              <a:rPr lang="en-US" sz="2010" spc="197">
                <a:solidFill>
                  <a:srgbClr val="231F20"/>
                </a:solidFill>
                <a:latin typeface="Montserrat Light"/>
              </a:rPr>
              <a:t>Ensured correct data types for critical columns:</a:t>
            </a:r>
          </a:p>
          <a:p>
            <a:pPr algn="l" marL="868099" indent="-289366" lvl="2">
              <a:lnSpc>
                <a:spcPts val="2774"/>
              </a:lnSpc>
              <a:buFont typeface="Arial"/>
              <a:buChar char="⚬"/>
            </a:pPr>
            <a:r>
              <a:rPr lang="en-US" sz="2010" spc="197">
                <a:solidFill>
                  <a:srgbClr val="231F20"/>
                </a:solidFill>
                <a:latin typeface="Montserrat Light"/>
              </a:rPr>
              <a:t>Converted numeric values in the Bank_DOJ column to date format.</a:t>
            </a:r>
          </a:p>
          <a:p>
            <a:pPr algn="l" marL="868099" indent="-289366" lvl="2">
              <a:lnSpc>
                <a:spcPts val="2774"/>
              </a:lnSpc>
              <a:buFont typeface="Arial"/>
              <a:buChar char="⚬"/>
            </a:pPr>
            <a:r>
              <a:rPr lang="en-US" sz="2010" spc="197">
                <a:solidFill>
                  <a:srgbClr val="231F20"/>
                </a:solidFill>
                <a:latin typeface="Montserrat Light"/>
              </a:rPr>
              <a:t>Converted numeric values in the Age column to text format.</a:t>
            </a:r>
          </a:p>
        </p:txBody>
      </p:sp>
      <p:sp>
        <p:nvSpPr>
          <p:cNvPr name="TextBox 36" id="36"/>
          <p:cNvSpPr txBox="true"/>
          <p:nvPr/>
        </p:nvSpPr>
        <p:spPr>
          <a:xfrm rot="0">
            <a:off x="334866" y="8568864"/>
            <a:ext cx="2778343" cy="7160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Bold"/>
              </a:rPr>
              <a:t>Inconsistency Correction:</a:t>
            </a:r>
          </a:p>
        </p:txBody>
      </p:sp>
      <p:sp>
        <p:nvSpPr>
          <p:cNvPr name="TextBox 37" id="37"/>
          <p:cNvSpPr txBox="true"/>
          <p:nvPr/>
        </p:nvSpPr>
        <p:spPr>
          <a:xfrm rot="0">
            <a:off x="3265609" y="8557379"/>
            <a:ext cx="8621291" cy="13637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Montserrat Light"/>
              </a:rPr>
              <a:t>Detected and rectified 735 rows where exited customers were incorrectly marked as active.</a:t>
            </a:r>
          </a:p>
          <a:p>
            <a:pPr algn="l" marL="434050" indent="-217025" lvl="1">
              <a:lnSpc>
                <a:spcPts val="2774"/>
              </a:lnSpc>
              <a:buFont typeface="Arial"/>
              <a:buChar char="•"/>
            </a:pPr>
            <a:r>
              <a:rPr lang="en-US" sz="2010" spc="197">
                <a:solidFill>
                  <a:srgbClr val="231F20"/>
                </a:solidFill>
                <a:latin typeface="Montserrat Light"/>
              </a:rPr>
              <a:t>SQL query used to update the IsActiveMember column for accurate churn status.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22548" y="246103"/>
            <a:ext cx="8616655" cy="1045442"/>
            <a:chOff x="0" y="0"/>
            <a:chExt cx="2269407" cy="275343"/>
          </a:xfrm>
        </p:grpSpPr>
        <p:sp>
          <p:nvSpPr>
            <p:cNvPr name="Freeform 4" id="4"/>
            <p:cNvSpPr/>
            <p:nvPr/>
          </p:nvSpPr>
          <p:spPr>
            <a:xfrm flipH="false" flipV="false" rot="0">
              <a:off x="0" y="0"/>
              <a:ext cx="2269407" cy="275343"/>
            </a:xfrm>
            <a:custGeom>
              <a:avLst/>
              <a:gdLst/>
              <a:ahLst/>
              <a:cxnLst/>
              <a:rect r="r" b="b" t="t" l="l"/>
              <a:pathLst>
                <a:path h="275343" w="2269407">
                  <a:moveTo>
                    <a:pt x="22462" y="0"/>
                  </a:moveTo>
                  <a:lnTo>
                    <a:pt x="2246945" y="0"/>
                  </a:lnTo>
                  <a:cubicBezTo>
                    <a:pt x="2259350" y="0"/>
                    <a:pt x="2269407" y="10057"/>
                    <a:pt x="2269407" y="22462"/>
                  </a:cubicBezTo>
                  <a:lnTo>
                    <a:pt x="2269407" y="252881"/>
                  </a:lnTo>
                  <a:cubicBezTo>
                    <a:pt x="2269407" y="265286"/>
                    <a:pt x="2259350" y="275343"/>
                    <a:pt x="2246945" y="275343"/>
                  </a:cubicBezTo>
                  <a:lnTo>
                    <a:pt x="22462" y="275343"/>
                  </a:lnTo>
                  <a:cubicBezTo>
                    <a:pt x="10057" y="275343"/>
                    <a:pt x="0" y="265286"/>
                    <a:pt x="0" y="252881"/>
                  </a:cubicBezTo>
                  <a:lnTo>
                    <a:pt x="0" y="22462"/>
                  </a:lnTo>
                  <a:cubicBezTo>
                    <a:pt x="0" y="10057"/>
                    <a:pt x="10057" y="0"/>
                    <a:pt x="22462" y="0"/>
                  </a:cubicBezTo>
                  <a:close/>
                </a:path>
              </a:pathLst>
            </a:custGeom>
            <a:solidFill>
              <a:srgbClr val="FFFFFF">
                <a:alpha val="86667"/>
              </a:srgbClr>
            </a:solidFill>
          </p:spPr>
        </p:sp>
        <p:sp>
          <p:nvSpPr>
            <p:cNvPr name="TextBox 5" id="5"/>
            <p:cNvSpPr txBox="true"/>
            <p:nvPr/>
          </p:nvSpPr>
          <p:spPr>
            <a:xfrm>
              <a:off x="0" y="-19050"/>
              <a:ext cx="2269407" cy="294393"/>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322548" y="1507138"/>
            <a:ext cx="11690975" cy="8585087"/>
            <a:chOff x="0" y="0"/>
            <a:chExt cx="3079104" cy="2261093"/>
          </a:xfrm>
        </p:grpSpPr>
        <p:sp>
          <p:nvSpPr>
            <p:cNvPr name="Freeform 7" id="7"/>
            <p:cNvSpPr/>
            <p:nvPr/>
          </p:nvSpPr>
          <p:spPr>
            <a:xfrm flipH="false" flipV="false" rot="0">
              <a:off x="0" y="0"/>
              <a:ext cx="3079104" cy="2261093"/>
            </a:xfrm>
            <a:custGeom>
              <a:avLst/>
              <a:gdLst/>
              <a:ahLst/>
              <a:cxnLst/>
              <a:rect r="r" b="b" t="t" l="l"/>
              <a:pathLst>
                <a:path h="2261093" w="3079104">
                  <a:moveTo>
                    <a:pt x="16555" y="0"/>
                  </a:moveTo>
                  <a:lnTo>
                    <a:pt x="3062549" y="0"/>
                  </a:lnTo>
                  <a:cubicBezTo>
                    <a:pt x="3071692" y="0"/>
                    <a:pt x="3079104" y="7412"/>
                    <a:pt x="3079104" y="16555"/>
                  </a:cubicBezTo>
                  <a:lnTo>
                    <a:pt x="3079104" y="2244537"/>
                  </a:lnTo>
                  <a:cubicBezTo>
                    <a:pt x="3079104" y="2253681"/>
                    <a:pt x="3071692" y="2261093"/>
                    <a:pt x="3062549" y="2261093"/>
                  </a:cubicBezTo>
                  <a:lnTo>
                    <a:pt x="16555" y="2261093"/>
                  </a:lnTo>
                  <a:cubicBezTo>
                    <a:pt x="7412" y="2261093"/>
                    <a:pt x="0" y="2253681"/>
                    <a:pt x="0" y="2244537"/>
                  </a:cubicBezTo>
                  <a:lnTo>
                    <a:pt x="0" y="16555"/>
                  </a:lnTo>
                  <a:cubicBezTo>
                    <a:pt x="0" y="7412"/>
                    <a:pt x="7412" y="0"/>
                    <a:pt x="16555" y="0"/>
                  </a:cubicBezTo>
                  <a:close/>
                </a:path>
              </a:pathLst>
            </a:custGeom>
            <a:solidFill>
              <a:srgbClr val="FFFFFF">
                <a:alpha val="86667"/>
              </a:srgbClr>
            </a:solidFill>
          </p:spPr>
        </p:sp>
        <p:sp>
          <p:nvSpPr>
            <p:cNvPr name="TextBox 8" id="8"/>
            <p:cNvSpPr txBox="true"/>
            <p:nvPr/>
          </p:nvSpPr>
          <p:spPr>
            <a:xfrm>
              <a:off x="0" y="-19050"/>
              <a:ext cx="3079104" cy="2280143"/>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575969" y="2056863"/>
            <a:ext cx="11239782" cy="7858887"/>
          </a:xfrm>
          <a:prstGeom prst="rect">
            <a:avLst/>
          </a:prstGeom>
        </p:spPr>
        <p:txBody>
          <a:bodyPr anchor="t" rtlCol="false" tIns="0" lIns="0" bIns="0" rIns="0">
            <a:spAutoFit/>
          </a:bodyPr>
          <a:lstStyle/>
          <a:p>
            <a:pPr algn="l" marL="442594" indent="-221297" lvl="1">
              <a:lnSpc>
                <a:spcPts val="2828"/>
              </a:lnSpc>
              <a:buAutoNum type="arabicPeriod" startAt="1"/>
            </a:pPr>
            <a:r>
              <a:rPr lang="en-US" sz="2049" spc="200">
                <a:solidFill>
                  <a:srgbClr val="231F20"/>
                </a:solidFill>
                <a:latin typeface="Montserrat Light Bold"/>
              </a:rPr>
              <a:t>Account Balance Distribution:</a:t>
            </a:r>
            <a:r>
              <a:rPr lang="en-US" sz="2049" spc="200">
                <a:solidFill>
                  <a:srgbClr val="231F20"/>
                </a:solidFill>
                <a:latin typeface="Montserrat Light"/>
              </a:rPr>
              <a:t> Analyzed total, average, max, and min balances across France, Spain, and Germany.</a:t>
            </a:r>
          </a:p>
          <a:p>
            <a:pPr algn="l" marL="442594" indent="-221297" lvl="1">
              <a:lnSpc>
                <a:spcPts val="2828"/>
              </a:lnSpc>
              <a:buAutoNum type="arabicPeriod" startAt="1"/>
            </a:pPr>
            <a:r>
              <a:rPr lang="en-US" sz="2049" spc="200">
                <a:solidFill>
                  <a:srgbClr val="231F20"/>
                </a:solidFill>
                <a:latin typeface="Montserrat Light Bold"/>
              </a:rPr>
              <a:t>Top Salaries:</a:t>
            </a:r>
            <a:r>
              <a:rPr lang="en-US" sz="2049" spc="200">
                <a:solidFill>
                  <a:srgbClr val="231F20"/>
                </a:solidFill>
                <a:latin typeface="Montserrat Light"/>
              </a:rPr>
              <a:t> Identified top 5 customers with highest estimated salaries in the last quarter.</a:t>
            </a:r>
          </a:p>
          <a:p>
            <a:pPr algn="l" marL="442594" indent="-221297" lvl="1">
              <a:lnSpc>
                <a:spcPts val="2828"/>
              </a:lnSpc>
              <a:buAutoNum type="arabicPeriod" startAt="1"/>
            </a:pPr>
            <a:r>
              <a:rPr lang="en-US" sz="2049" spc="200">
                <a:solidFill>
                  <a:srgbClr val="231F20"/>
                </a:solidFill>
                <a:latin typeface="Montserrat Light Bold"/>
              </a:rPr>
              <a:t>Credit Card Usage:</a:t>
            </a:r>
            <a:r>
              <a:rPr lang="en-US" sz="2049" spc="200">
                <a:solidFill>
                  <a:srgbClr val="231F20"/>
                </a:solidFill>
                <a:latin typeface="Montserrat Light"/>
              </a:rPr>
              <a:t> Found that customers with a credit card use an average number of products.</a:t>
            </a:r>
          </a:p>
          <a:p>
            <a:pPr algn="l" marL="442594" indent="-221297" lvl="1">
              <a:lnSpc>
                <a:spcPts val="2828"/>
              </a:lnSpc>
              <a:buAutoNum type="arabicPeriod" startAt="1"/>
            </a:pPr>
            <a:r>
              <a:rPr lang="en-US" sz="2049" spc="200">
                <a:solidFill>
                  <a:srgbClr val="231F20"/>
                </a:solidFill>
                <a:latin typeface="Montserrat Light Bold"/>
              </a:rPr>
              <a:t>Churn Rate by Gender:</a:t>
            </a:r>
            <a:r>
              <a:rPr lang="en-US" sz="2049" spc="200">
                <a:solidFill>
                  <a:srgbClr val="231F20"/>
                </a:solidFill>
                <a:latin typeface="Montserrat Light"/>
              </a:rPr>
              <a:t> Calculated churn rates for female and male customers for the most recent year.</a:t>
            </a:r>
          </a:p>
          <a:p>
            <a:pPr algn="l" marL="442594" indent="-221297" lvl="1">
              <a:lnSpc>
                <a:spcPts val="2828"/>
              </a:lnSpc>
              <a:buAutoNum type="arabicPeriod" startAt="1"/>
            </a:pPr>
            <a:r>
              <a:rPr lang="en-US" sz="2049" spc="200">
                <a:solidFill>
                  <a:srgbClr val="231F20"/>
                </a:solidFill>
                <a:latin typeface="Montserrat Light Bold"/>
              </a:rPr>
              <a:t>Credit Score Comparison:</a:t>
            </a:r>
            <a:r>
              <a:rPr lang="en-US" sz="2049" spc="200">
                <a:solidFill>
                  <a:srgbClr val="231F20"/>
                </a:solidFill>
                <a:latin typeface="Montserrat Light"/>
              </a:rPr>
              <a:t> Compared average credit scores between exited and retained customers.</a:t>
            </a:r>
          </a:p>
          <a:p>
            <a:pPr algn="l" marL="442594" indent="-221297" lvl="1">
              <a:lnSpc>
                <a:spcPts val="2828"/>
              </a:lnSpc>
              <a:buAutoNum type="arabicPeriod" startAt="1"/>
            </a:pPr>
            <a:r>
              <a:rPr lang="en-US" sz="2049" spc="200">
                <a:solidFill>
                  <a:srgbClr val="231F20"/>
                </a:solidFill>
                <a:latin typeface="Montserrat Light Bold"/>
              </a:rPr>
              <a:t>Gender-wise Income and Active Accounts:</a:t>
            </a:r>
            <a:r>
              <a:rPr lang="en-US" sz="2049" spc="200">
                <a:solidFill>
                  <a:srgbClr val="231F20"/>
                </a:solidFill>
                <a:latin typeface="Montserrat Light"/>
              </a:rPr>
              <a:t> Found that females have a higher average estimated salary.</a:t>
            </a:r>
          </a:p>
          <a:p>
            <a:pPr algn="l" marL="442594" indent="-221297" lvl="1">
              <a:lnSpc>
                <a:spcPts val="2828"/>
              </a:lnSpc>
              <a:buAutoNum type="arabicPeriod" startAt="1"/>
            </a:pPr>
            <a:r>
              <a:rPr lang="en-US" sz="2049" spc="200">
                <a:solidFill>
                  <a:srgbClr val="231F20"/>
                </a:solidFill>
                <a:latin typeface="Montserrat Light Bold"/>
              </a:rPr>
              <a:t>Credit Score and Exit Rate:</a:t>
            </a:r>
            <a:r>
              <a:rPr lang="en-US" sz="2049" spc="200">
                <a:solidFill>
                  <a:srgbClr val="231F20"/>
                </a:solidFill>
                <a:latin typeface="Montserrat Light"/>
              </a:rPr>
              <a:t> Customers with a credit score below 580 have the highest exit rate.</a:t>
            </a:r>
          </a:p>
          <a:p>
            <a:pPr algn="l" marL="442594" indent="-221297" lvl="1">
              <a:lnSpc>
                <a:spcPts val="2828"/>
              </a:lnSpc>
              <a:buAutoNum type="arabicPeriod" startAt="1"/>
            </a:pPr>
            <a:r>
              <a:rPr lang="en-US" sz="2049" spc="200">
                <a:solidFill>
                  <a:srgbClr val="231F20"/>
                </a:solidFill>
                <a:latin typeface="Montserrat Light Bold"/>
              </a:rPr>
              <a:t>Active Customers by Region:</a:t>
            </a:r>
            <a:r>
              <a:rPr lang="en-US" sz="2049" spc="200">
                <a:solidFill>
                  <a:srgbClr val="231F20"/>
                </a:solidFill>
                <a:latin typeface="Montserrat Light"/>
              </a:rPr>
              <a:t> France has the most active customers with a tenure &gt; 5 years.</a:t>
            </a:r>
          </a:p>
          <a:p>
            <a:pPr algn="l" marL="442594" indent="-221297" lvl="1">
              <a:lnSpc>
                <a:spcPts val="2828"/>
              </a:lnSpc>
              <a:buAutoNum type="arabicPeriod" startAt="1"/>
            </a:pPr>
            <a:r>
              <a:rPr lang="en-US" sz="2049" spc="200">
                <a:solidFill>
                  <a:srgbClr val="231F20"/>
                </a:solidFill>
                <a:latin typeface="Montserrat Light Bold"/>
              </a:rPr>
              <a:t>Credit Card Impact on Churn:</a:t>
            </a:r>
            <a:r>
              <a:rPr lang="en-US" sz="2049" spc="200">
                <a:solidFill>
                  <a:srgbClr val="231F20"/>
                </a:solidFill>
                <a:latin typeface="Montserrat Light"/>
              </a:rPr>
              <a:t> Both credit card holders and non-holders show similar churn rates.</a:t>
            </a:r>
          </a:p>
          <a:p>
            <a:pPr algn="l" marL="442594" indent="-221297" lvl="1">
              <a:lnSpc>
                <a:spcPts val="2828"/>
              </a:lnSpc>
              <a:buAutoNum type="arabicPeriod" startAt="1"/>
            </a:pPr>
            <a:r>
              <a:rPr lang="en-US" sz="2049" spc="200">
                <a:solidFill>
                  <a:srgbClr val="231F20"/>
                </a:solidFill>
                <a:latin typeface="Montserrat Light Bold"/>
              </a:rPr>
              <a:t>Common Products Among Exited Customers:</a:t>
            </a:r>
            <a:r>
              <a:rPr lang="en-US" sz="2049" spc="200">
                <a:solidFill>
                  <a:srgbClr val="231F20"/>
                </a:solidFill>
                <a:latin typeface="Montserrat Light"/>
              </a:rPr>
              <a:t> Identified most frequent number of products used by exited customers.</a:t>
            </a:r>
          </a:p>
          <a:p>
            <a:pPr algn="l" marL="442594" indent="-221297" lvl="1">
              <a:lnSpc>
                <a:spcPts val="2828"/>
              </a:lnSpc>
              <a:buAutoNum type="arabicPeriod" startAt="1"/>
            </a:pPr>
            <a:r>
              <a:rPr lang="en-US" sz="2049" spc="200">
                <a:solidFill>
                  <a:srgbClr val="231F20"/>
                </a:solidFill>
                <a:latin typeface="Montserrat Light Bold"/>
              </a:rPr>
              <a:t>Customer Acquisition Trend:</a:t>
            </a:r>
            <a:r>
              <a:rPr lang="en-US" sz="2049" spc="200">
                <a:solidFill>
                  <a:srgbClr val="231F20"/>
                </a:solidFill>
                <a:latin typeface="Montserrat Light"/>
              </a:rPr>
              <a:t> Steady increase over the years, with peaks in November and December.</a:t>
            </a:r>
          </a:p>
        </p:txBody>
      </p:sp>
      <p:grpSp>
        <p:nvGrpSpPr>
          <p:cNvPr name="Group 10" id="10"/>
          <p:cNvGrpSpPr>
            <a:grpSpLocks noChangeAspect="true"/>
          </p:cNvGrpSpPr>
          <p:nvPr/>
        </p:nvGrpSpPr>
        <p:grpSpPr>
          <a:xfrm rot="0">
            <a:off x="12013523" y="1507138"/>
            <a:ext cx="6274477" cy="3529349"/>
            <a:chOff x="0" y="0"/>
            <a:chExt cx="11289030" cy="6350000"/>
          </a:xfrm>
        </p:grpSpPr>
        <p:sp>
          <p:nvSpPr>
            <p:cNvPr name="Freeform 11" id="11"/>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2464" r="0" b="-2464"/>
              </a:stretch>
            </a:blipFill>
          </p:spPr>
        </p:sp>
      </p:grpSp>
      <p:grpSp>
        <p:nvGrpSpPr>
          <p:cNvPr name="Group 12" id="12"/>
          <p:cNvGrpSpPr>
            <a:grpSpLocks noChangeAspect="true"/>
          </p:cNvGrpSpPr>
          <p:nvPr/>
        </p:nvGrpSpPr>
        <p:grpSpPr>
          <a:xfrm rot="0">
            <a:off x="12013523" y="5728951"/>
            <a:ext cx="6274477" cy="3529349"/>
            <a:chOff x="0" y="0"/>
            <a:chExt cx="11289030" cy="6350000"/>
          </a:xfrm>
        </p:grpSpPr>
        <p:sp>
          <p:nvSpPr>
            <p:cNvPr name="Freeform 13" id="1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1030" t="0" r="-1030" b="0"/>
              </a:stretch>
            </a:blipFill>
          </p:spPr>
        </p:sp>
      </p:grpSp>
      <p:sp>
        <p:nvSpPr>
          <p:cNvPr name="TextBox 14" id="14"/>
          <p:cNvSpPr txBox="true"/>
          <p:nvPr/>
        </p:nvSpPr>
        <p:spPr>
          <a:xfrm rot="0">
            <a:off x="631059" y="524872"/>
            <a:ext cx="7692734" cy="503828"/>
          </a:xfrm>
          <a:prstGeom prst="rect">
            <a:avLst/>
          </a:prstGeom>
        </p:spPr>
        <p:txBody>
          <a:bodyPr anchor="t" rtlCol="false" tIns="0" lIns="0" bIns="0" rIns="0">
            <a:spAutoFit/>
          </a:bodyPr>
          <a:lstStyle/>
          <a:p>
            <a:pPr algn="ctr" marL="0" indent="0" lvl="0">
              <a:lnSpc>
                <a:spcPts val="4085"/>
              </a:lnSpc>
              <a:spcBef>
                <a:spcPct val="0"/>
              </a:spcBef>
            </a:pPr>
            <a:r>
              <a:rPr lang="en-US" sz="2960" spc="103">
                <a:solidFill>
                  <a:srgbClr val="010101"/>
                </a:solidFill>
                <a:latin typeface="Archivo Black"/>
              </a:rPr>
              <a:t>OBJECTIVE ANALYSIS - OVERVIEW</a:t>
            </a:r>
          </a:p>
        </p:txBody>
      </p:sp>
      <p:sp>
        <p:nvSpPr>
          <p:cNvPr name="TextBox 15" id="15"/>
          <p:cNvSpPr txBox="true"/>
          <p:nvPr/>
        </p:nvSpPr>
        <p:spPr>
          <a:xfrm rot="0">
            <a:off x="526787" y="1601142"/>
            <a:ext cx="5658951" cy="437598"/>
          </a:xfrm>
          <a:prstGeom prst="rect">
            <a:avLst/>
          </a:prstGeom>
        </p:spPr>
        <p:txBody>
          <a:bodyPr anchor="t" rtlCol="false" tIns="0" lIns="0" bIns="0" rIns="0">
            <a:spAutoFit/>
          </a:bodyPr>
          <a:lstStyle/>
          <a:p>
            <a:pPr algn="ctr">
              <a:lnSpc>
                <a:spcPts val="3483"/>
              </a:lnSpc>
            </a:pPr>
            <a:r>
              <a:rPr lang="en-US" sz="2524" spc="247" u="sng">
                <a:solidFill>
                  <a:srgbClr val="231F20"/>
                </a:solidFill>
                <a:latin typeface="Montserrat Light Bold"/>
              </a:rPr>
              <a:t>Key Objectives and Insights: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13303" y="3699913"/>
            <a:ext cx="2578727" cy="1432874"/>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5" id="5"/>
          <p:cNvGrpSpPr/>
          <p:nvPr/>
        </p:nvGrpSpPr>
        <p:grpSpPr>
          <a:xfrm rot="0">
            <a:off x="1514184" y="4098975"/>
            <a:ext cx="2087711" cy="2089050"/>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3988013" y="4097636"/>
            <a:ext cx="2088157" cy="2086818"/>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3873740" y="5103326"/>
            <a:ext cx="2582745" cy="1431089"/>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6713659" y="3726249"/>
            <a:ext cx="2578727" cy="1432874"/>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9288369" y="4123972"/>
            <a:ext cx="2088157" cy="2086818"/>
            <a:chOff x="0" y="0"/>
            <a:chExt cx="3368160" cy="3366000"/>
          </a:xfrm>
        </p:grpSpPr>
        <p:sp>
          <p:nvSpPr>
            <p:cNvPr name="Freeform 14" id="14"/>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9174096" y="5129662"/>
            <a:ext cx="2582745" cy="1431089"/>
            <a:chOff x="0" y="0"/>
            <a:chExt cx="4165920" cy="2308320"/>
          </a:xfrm>
        </p:grpSpPr>
        <p:sp>
          <p:nvSpPr>
            <p:cNvPr name="Freeform 16" id="16"/>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12014016" y="3722678"/>
            <a:ext cx="2578727" cy="1432874"/>
            <a:chOff x="0" y="0"/>
            <a:chExt cx="4159440" cy="2311200"/>
          </a:xfrm>
        </p:grpSpPr>
        <p:sp>
          <p:nvSpPr>
            <p:cNvPr name="Freeform 18" id="18"/>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2114897" y="4121740"/>
            <a:ext cx="2087711" cy="2089050"/>
            <a:chOff x="0" y="0"/>
            <a:chExt cx="3367440" cy="3369600"/>
          </a:xfrm>
        </p:grpSpPr>
        <p:sp>
          <p:nvSpPr>
            <p:cNvPr name="Freeform 20" id="20"/>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4588726" y="4120401"/>
            <a:ext cx="2088157" cy="2086818"/>
            <a:chOff x="0" y="0"/>
            <a:chExt cx="3368160" cy="3366000"/>
          </a:xfrm>
        </p:grpSpPr>
        <p:sp>
          <p:nvSpPr>
            <p:cNvPr name="Freeform 22" id="22"/>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sp>
        <p:nvSpPr>
          <p:cNvPr name="Freeform 23" id="23"/>
          <p:cNvSpPr/>
          <p:nvPr/>
        </p:nvSpPr>
        <p:spPr>
          <a:xfrm flipH="false" flipV="false" rot="0">
            <a:off x="2069511" y="4580104"/>
            <a:ext cx="977057" cy="1121882"/>
          </a:xfrm>
          <a:custGeom>
            <a:avLst/>
            <a:gdLst/>
            <a:ahLst/>
            <a:cxnLst/>
            <a:rect r="r" b="b" t="t" l="l"/>
            <a:pathLst>
              <a:path h="1121882" w="977057">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4567689" y="4719021"/>
            <a:ext cx="928806" cy="896720"/>
          </a:xfrm>
          <a:custGeom>
            <a:avLst/>
            <a:gdLst/>
            <a:ahLst/>
            <a:cxnLst/>
            <a:rect r="r" b="b" t="t" l="l"/>
            <a:pathLst>
              <a:path h="896720" w="928806">
                <a:moveTo>
                  <a:pt x="0" y="0"/>
                </a:moveTo>
                <a:lnTo>
                  <a:pt x="928805" y="0"/>
                </a:lnTo>
                <a:lnTo>
                  <a:pt x="928805" y="896720"/>
                </a:lnTo>
                <a:lnTo>
                  <a:pt x="0" y="896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2661056" y="4741787"/>
            <a:ext cx="995393" cy="955577"/>
          </a:xfrm>
          <a:custGeom>
            <a:avLst/>
            <a:gdLst/>
            <a:ahLst/>
            <a:cxnLst/>
            <a:rect r="r" b="b" t="t" l="l"/>
            <a:pathLst>
              <a:path h="955577" w="995393">
                <a:moveTo>
                  <a:pt x="0" y="0"/>
                </a:moveTo>
                <a:lnTo>
                  <a:pt x="995394" y="0"/>
                </a:lnTo>
                <a:lnTo>
                  <a:pt x="995394" y="955577"/>
                </a:lnTo>
                <a:lnTo>
                  <a:pt x="0" y="955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9863887" y="4719021"/>
            <a:ext cx="1114987" cy="952807"/>
          </a:xfrm>
          <a:custGeom>
            <a:avLst/>
            <a:gdLst/>
            <a:ahLst/>
            <a:cxnLst/>
            <a:rect r="r" b="b" t="t" l="l"/>
            <a:pathLst>
              <a:path h="952807" w="1114987">
                <a:moveTo>
                  <a:pt x="0" y="0"/>
                </a:moveTo>
                <a:lnTo>
                  <a:pt x="1114987" y="0"/>
                </a:lnTo>
                <a:lnTo>
                  <a:pt x="1114987" y="952808"/>
                </a:lnTo>
                <a:lnTo>
                  <a:pt x="0" y="9528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7418509" y="4719021"/>
            <a:ext cx="831541" cy="952807"/>
          </a:xfrm>
          <a:custGeom>
            <a:avLst/>
            <a:gdLst/>
            <a:ahLst/>
            <a:cxnLst/>
            <a:rect r="r" b="b" t="t" l="l"/>
            <a:pathLst>
              <a:path h="952807" w="831541">
                <a:moveTo>
                  <a:pt x="0" y="0"/>
                </a:moveTo>
                <a:lnTo>
                  <a:pt x="831541" y="0"/>
                </a:lnTo>
                <a:lnTo>
                  <a:pt x="831541" y="952808"/>
                </a:lnTo>
                <a:lnTo>
                  <a:pt x="0" y="9528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8" id="28"/>
          <p:cNvSpPr/>
          <p:nvPr/>
        </p:nvSpPr>
        <p:spPr>
          <a:xfrm flipH="false" flipV="false" rot="0">
            <a:off x="15164243" y="4675888"/>
            <a:ext cx="926844" cy="1084604"/>
          </a:xfrm>
          <a:custGeom>
            <a:avLst/>
            <a:gdLst/>
            <a:ahLst/>
            <a:cxnLst/>
            <a:rect r="r" b="b" t="t" l="l"/>
            <a:pathLst>
              <a:path h="1084604" w="926844">
                <a:moveTo>
                  <a:pt x="0" y="0"/>
                </a:moveTo>
                <a:lnTo>
                  <a:pt x="926844" y="0"/>
                </a:lnTo>
                <a:lnTo>
                  <a:pt x="926844" y="1084604"/>
                </a:lnTo>
                <a:lnTo>
                  <a:pt x="0" y="10846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9" id="29"/>
          <p:cNvSpPr/>
          <p:nvPr/>
        </p:nvSpPr>
        <p:spPr>
          <a:xfrm flipH="false" flipV="false" rot="0">
            <a:off x="1514184" y="4039607"/>
            <a:ext cx="2202875" cy="2202875"/>
          </a:xfrm>
          <a:custGeom>
            <a:avLst/>
            <a:gdLst/>
            <a:ahLst/>
            <a:cxnLst/>
            <a:rect r="r" b="b" t="t" l="l"/>
            <a:pathLst>
              <a:path h="2202875" w="2202875">
                <a:moveTo>
                  <a:pt x="0" y="0"/>
                </a:moveTo>
                <a:lnTo>
                  <a:pt x="2202876" y="0"/>
                </a:lnTo>
                <a:lnTo>
                  <a:pt x="2202876" y="2202876"/>
                </a:lnTo>
                <a:lnTo>
                  <a:pt x="0" y="220287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0" id="30"/>
          <p:cNvSpPr/>
          <p:nvPr/>
        </p:nvSpPr>
        <p:spPr>
          <a:xfrm flipH="false" flipV="false" rot="0">
            <a:off x="7209174" y="4142562"/>
            <a:ext cx="1574397" cy="2154026"/>
          </a:xfrm>
          <a:custGeom>
            <a:avLst/>
            <a:gdLst/>
            <a:ahLst/>
            <a:cxnLst/>
            <a:rect r="r" b="b" t="t" l="l"/>
            <a:pathLst>
              <a:path h="2154026" w="1574397">
                <a:moveTo>
                  <a:pt x="0" y="0"/>
                </a:moveTo>
                <a:lnTo>
                  <a:pt x="1574397" y="0"/>
                </a:lnTo>
                <a:lnTo>
                  <a:pt x="1574397" y="2154027"/>
                </a:lnTo>
                <a:lnTo>
                  <a:pt x="0" y="215402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1" id="31"/>
          <p:cNvSpPr txBox="true"/>
          <p:nvPr/>
        </p:nvSpPr>
        <p:spPr>
          <a:xfrm rot="0">
            <a:off x="1405742" y="7594107"/>
            <a:ext cx="2467998" cy="1187943"/>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Light"/>
              </a:rPr>
              <a:t>Variables like balance, estimated salary, and credit score are crucial in predicting customer churn.</a:t>
            </a:r>
          </a:p>
        </p:txBody>
      </p:sp>
      <p:sp>
        <p:nvSpPr>
          <p:cNvPr name="TextBox 32" id="32"/>
          <p:cNvSpPr txBox="true"/>
          <p:nvPr/>
        </p:nvSpPr>
        <p:spPr>
          <a:xfrm rot="0">
            <a:off x="1111753" y="6582040"/>
            <a:ext cx="3181827" cy="87396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Churn Prediction Factors</a:t>
            </a:r>
          </a:p>
        </p:txBody>
      </p:sp>
      <p:sp>
        <p:nvSpPr>
          <p:cNvPr name="TextBox 33" id="33"/>
          <p:cNvSpPr txBox="true"/>
          <p:nvPr/>
        </p:nvSpPr>
        <p:spPr>
          <a:xfrm rot="0">
            <a:off x="3526369" y="2557267"/>
            <a:ext cx="3011445" cy="1187943"/>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Light"/>
              </a:rPr>
              <a:t>Customers who engage with more bank products are less likely to churn, highlighting the importance of cross-selling.</a:t>
            </a:r>
          </a:p>
        </p:txBody>
      </p:sp>
      <p:sp>
        <p:nvSpPr>
          <p:cNvPr name="TextBox 34" id="34"/>
          <p:cNvSpPr txBox="true"/>
          <p:nvPr/>
        </p:nvSpPr>
        <p:spPr>
          <a:xfrm rot="0">
            <a:off x="3873740" y="1174922"/>
            <a:ext cx="2397605" cy="1321638"/>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Engagement Through Products</a:t>
            </a:r>
          </a:p>
        </p:txBody>
      </p:sp>
      <p:sp>
        <p:nvSpPr>
          <p:cNvPr name="TextBox 35" id="35"/>
          <p:cNvSpPr txBox="true"/>
          <p:nvPr/>
        </p:nvSpPr>
        <p:spPr>
          <a:xfrm rot="0">
            <a:off x="6644512" y="7665553"/>
            <a:ext cx="2467998" cy="1187943"/>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Light"/>
              </a:rPr>
              <a:t>Regional differences in customer behaviour and balances suggest the need for tailored regional strategies.</a:t>
            </a:r>
          </a:p>
        </p:txBody>
      </p:sp>
      <p:sp>
        <p:nvSpPr>
          <p:cNvPr name="TextBox 36" id="36"/>
          <p:cNvSpPr txBox="true"/>
          <p:nvPr/>
        </p:nvSpPr>
        <p:spPr>
          <a:xfrm rot="0">
            <a:off x="6885185" y="6496315"/>
            <a:ext cx="1986653" cy="87396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Geographic Influence</a:t>
            </a:r>
          </a:p>
        </p:txBody>
      </p:sp>
      <p:sp>
        <p:nvSpPr>
          <p:cNvPr name="TextBox 37" id="37"/>
          <p:cNvSpPr txBox="true"/>
          <p:nvPr/>
        </p:nvSpPr>
        <p:spPr>
          <a:xfrm rot="0">
            <a:off x="8957244" y="2467986"/>
            <a:ext cx="3016448" cy="1187943"/>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Light"/>
              </a:rPr>
              <a:t> Understanding the average tenure and balance of customers provides insights into customer lifetime value and retention strategies.</a:t>
            </a:r>
          </a:p>
        </p:txBody>
      </p:sp>
      <p:sp>
        <p:nvSpPr>
          <p:cNvPr name="TextBox 38" id="38"/>
          <p:cNvSpPr txBox="true"/>
          <p:nvPr/>
        </p:nvSpPr>
        <p:spPr>
          <a:xfrm rot="0">
            <a:off x="8867691" y="1398760"/>
            <a:ext cx="2929514" cy="87396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Customer Lifetime Value</a:t>
            </a:r>
          </a:p>
        </p:txBody>
      </p:sp>
      <p:sp>
        <p:nvSpPr>
          <p:cNvPr name="TextBox 39" id="39"/>
          <p:cNvSpPr txBox="true"/>
          <p:nvPr/>
        </p:nvSpPr>
        <p:spPr>
          <a:xfrm rot="0">
            <a:off x="12696245" y="7594107"/>
            <a:ext cx="2467998" cy="1187943"/>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Light"/>
              </a:rPr>
              <a:t>Weak correlation between salary and balance suggests other factors significantly influence balance.</a:t>
            </a:r>
          </a:p>
        </p:txBody>
      </p:sp>
      <p:sp>
        <p:nvSpPr>
          <p:cNvPr name="TextBox 40" id="40"/>
          <p:cNvSpPr txBox="true"/>
          <p:nvPr/>
        </p:nvSpPr>
        <p:spPr>
          <a:xfrm rot="0">
            <a:off x="12288751" y="6522651"/>
            <a:ext cx="3461324" cy="87396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Income vs. Balance Correlation</a:t>
            </a:r>
          </a:p>
        </p:txBody>
      </p:sp>
      <p:sp>
        <p:nvSpPr>
          <p:cNvPr name="TextBox 41" id="41"/>
          <p:cNvSpPr txBox="true"/>
          <p:nvPr/>
        </p:nvSpPr>
        <p:spPr>
          <a:xfrm rot="0">
            <a:off x="14588726" y="2357322"/>
            <a:ext cx="2467998" cy="1426068"/>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Light"/>
              </a:rPr>
              <a:t>Data discrepancies, such as exited customers marked as active, need resolution to ensure accurate analysis.</a:t>
            </a:r>
          </a:p>
        </p:txBody>
      </p:sp>
      <p:sp>
        <p:nvSpPr>
          <p:cNvPr name="TextBox 42" id="42"/>
          <p:cNvSpPr txBox="true"/>
          <p:nvPr/>
        </p:nvSpPr>
        <p:spPr>
          <a:xfrm rot="0">
            <a:off x="14204808" y="1174922"/>
            <a:ext cx="3090534" cy="87396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Activity and Exit Discrepancies</a:t>
            </a:r>
          </a:p>
        </p:txBody>
      </p:sp>
      <p:sp>
        <p:nvSpPr>
          <p:cNvPr name="TextBox 43" id="43"/>
          <p:cNvSpPr txBox="true"/>
          <p:nvPr/>
        </p:nvSpPr>
        <p:spPr>
          <a:xfrm rot="0">
            <a:off x="631059" y="524872"/>
            <a:ext cx="8271193" cy="503828"/>
          </a:xfrm>
          <a:prstGeom prst="rect">
            <a:avLst/>
          </a:prstGeom>
        </p:spPr>
        <p:txBody>
          <a:bodyPr anchor="t" rtlCol="false" tIns="0" lIns="0" bIns="0" rIns="0">
            <a:spAutoFit/>
          </a:bodyPr>
          <a:lstStyle/>
          <a:p>
            <a:pPr algn="ctr" marL="0" indent="0" lvl="0">
              <a:lnSpc>
                <a:spcPts val="4085"/>
              </a:lnSpc>
              <a:spcBef>
                <a:spcPct val="0"/>
              </a:spcBef>
            </a:pPr>
            <a:r>
              <a:rPr lang="en-US" sz="2960" spc="103">
                <a:solidFill>
                  <a:srgbClr val="010101"/>
                </a:solidFill>
                <a:latin typeface="Archivo Black"/>
              </a:rPr>
              <a:t>SUBJECTIVE ANALYSIS - OVERVIEW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97901" y="1938803"/>
            <a:ext cx="6816320" cy="1805083"/>
            <a:chOff x="0" y="0"/>
            <a:chExt cx="2326652" cy="616139"/>
          </a:xfrm>
        </p:grpSpPr>
        <p:sp>
          <p:nvSpPr>
            <p:cNvPr name="Freeform 4" id="4"/>
            <p:cNvSpPr/>
            <p:nvPr/>
          </p:nvSpPr>
          <p:spPr>
            <a:xfrm flipH="false" flipV="false" rot="0">
              <a:off x="0" y="0"/>
              <a:ext cx="2326652" cy="616139"/>
            </a:xfrm>
            <a:custGeom>
              <a:avLst/>
              <a:gdLst/>
              <a:ahLst/>
              <a:cxnLst/>
              <a:rect r="r" b="b" t="t" l="l"/>
              <a:pathLst>
                <a:path h="616139" w="2326652">
                  <a:moveTo>
                    <a:pt x="12494" y="0"/>
                  </a:moveTo>
                  <a:lnTo>
                    <a:pt x="2314158" y="0"/>
                  </a:lnTo>
                  <a:cubicBezTo>
                    <a:pt x="2321058" y="0"/>
                    <a:pt x="2326652" y="5594"/>
                    <a:pt x="2326652" y="12494"/>
                  </a:cubicBezTo>
                  <a:lnTo>
                    <a:pt x="2326652" y="603645"/>
                  </a:lnTo>
                  <a:cubicBezTo>
                    <a:pt x="2326652" y="606959"/>
                    <a:pt x="2325336" y="610137"/>
                    <a:pt x="2322993" y="612480"/>
                  </a:cubicBezTo>
                  <a:cubicBezTo>
                    <a:pt x="2320649" y="614823"/>
                    <a:pt x="2317472" y="616139"/>
                    <a:pt x="2314158" y="616139"/>
                  </a:cubicBezTo>
                  <a:lnTo>
                    <a:pt x="12494" y="616139"/>
                  </a:lnTo>
                  <a:cubicBezTo>
                    <a:pt x="9180" y="616139"/>
                    <a:pt x="6002" y="614823"/>
                    <a:pt x="3659" y="612480"/>
                  </a:cubicBezTo>
                  <a:cubicBezTo>
                    <a:pt x="1316" y="610137"/>
                    <a:pt x="0" y="606959"/>
                    <a:pt x="0" y="603645"/>
                  </a:cubicBezTo>
                  <a:lnTo>
                    <a:pt x="0" y="12494"/>
                  </a:lnTo>
                  <a:cubicBezTo>
                    <a:pt x="0" y="9180"/>
                    <a:pt x="1316" y="6002"/>
                    <a:pt x="3659" y="3659"/>
                  </a:cubicBezTo>
                  <a:cubicBezTo>
                    <a:pt x="6002" y="1316"/>
                    <a:pt x="9180" y="0"/>
                    <a:pt x="12494" y="0"/>
                  </a:cubicBezTo>
                  <a:close/>
                </a:path>
              </a:pathLst>
            </a:custGeom>
            <a:solidFill>
              <a:srgbClr val="131211"/>
            </a:solidFill>
          </p:spPr>
        </p:sp>
        <p:sp>
          <p:nvSpPr>
            <p:cNvPr name="TextBox 5" id="5"/>
            <p:cNvSpPr txBox="true"/>
            <p:nvPr/>
          </p:nvSpPr>
          <p:spPr>
            <a:xfrm>
              <a:off x="0" y="-19050"/>
              <a:ext cx="2326652" cy="635189"/>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6418024" y="1697513"/>
            <a:ext cx="2381235" cy="2046374"/>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8" id="8"/>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841623" y="3934387"/>
            <a:ext cx="9658502" cy="3325769"/>
            <a:chOff x="0" y="0"/>
            <a:chExt cx="3296789" cy="1135203"/>
          </a:xfrm>
        </p:grpSpPr>
        <p:sp>
          <p:nvSpPr>
            <p:cNvPr name="Freeform 10" id="10"/>
            <p:cNvSpPr/>
            <p:nvPr/>
          </p:nvSpPr>
          <p:spPr>
            <a:xfrm flipH="false" flipV="false" rot="0">
              <a:off x="0" y="0"/>
              <a:ext cx="3296789" cy="1135203"/>
            </a:xfrm>
            <a:custGeom>
              <a:avLst/>
              <a:gdLst/>
              <a:ahLst/>
              <a:cxnLst/>
              <a:rect r="r" b="b" t="t" l="l"/>
              <a:pathLst>
                <a:path h="1135203" w="3296789">
                  <a:moveTo>
                    <a:pt x="8817" y="0"/>
                  </a:moveTo>
                  <a:lnTo>
                    <a:pt x="3287972" y="0"/>
                  </a:lnTo>
                  <a:cubicBezTo>
                    <a:pt x="3292842" y="0"/>
                    <a:pt x="3296789" y="3948"/>
                    <a:pt x="3296789" y="8817"/>
                  </a:cubicBezTo>
                  <a:lnTo>
                    <a:pt x="3296789" y="1126386"/>
                  </a:lnTo>
                  <a:cubicBezTo>
                    <a:pt x="3296789" y="1131255"/>
                    <a:pt x="3292842" y="1135203"/>
                    <a:pt x="3287972" y="1135203"/>
                  </a:cubicBezTo>
                  <a:lnTo>
                    <a:pt x="8817" y="1135203"/>
                  </a:lnTo>
                  <a:cubicBezTo>
                    <a:pt x="3948" y="1135203"/>
                    <a:pt x="0" y="1131255"/>
                    <a:pt x="0" y="1126386"/>
                  </a:cubicBezTo>
                  <a:lnTo>
                    <a:pt x="0" y="8817"/>
                  </a:lnTo>
                  <a:cubicBezTo>
                    <a:pt x="0" y="3948"/>
                    <a:pt x="3948" y="0"/>
                    <a:pt x="8817" y="0"/>
                  </a:cubicBezTo>
                  <a:close/>
                </a:path>
              </a:pathLst>
            </a:custGeom>
            <a:solidFill>
              <a:srgbClr val="131211"/>
            </a:solidFill>
          </p:spPr>
        </p:sp>
        <p:sp>
          <p:nvSpPr>
            <p:cNvPr name="TextBox 11" id="11"/>
            <p:cNvSpPr txBox="true"/>
            <p:nvPr/>
          </p:nvSpPr>
          <p:spPr>
            <a:xfrm>
              <a:off x="0" y="-19050"/>
              <a:ext cx="3296789" cy="1154253"/>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264344" y="4574084"/>
            <a:ext cx="2381235" cy="2046374"/>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4" id="14"/>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697901" y="7691946"/>
            <a:ext cx="7422670" cy="2333165"/>
            <a:chOff x="0" y="0"/>
            <a:chExt cx="2533620" cy="796392"/>
          </a:xfrm>
        </p:grpSpPr>
        <p:sp>
          <p:nvSpPr>
            <p:cNvPr name="Freeform 16" id="16"/>
            <p:cNvSpPr/>
            <p:nvPr/>
          </p:nvSpPr>
          <p:spPr>
            <a:xfrm flipH="false" flipV="false" rot="0">
              <a:off x="0" y="0"/>
              <a:ext cx="2533621" cy="796392"/>
            </a:xfrm>
            <a:custGeom>
              <a:avLst/>
              <a:gdLst/>
              <a:ahLst/>
              <a:cxnLst/>
              <a:rect r="r" b="b" t="t" l="l"/>
              <a:pathLst>
                <a:path h="796392" w="2533621">
                  <a:moveTo>
                    <a:pt x="11473" y="0"/>
                  </a:moveTo>
                  <a:lnTo>
                    <a:pt x="2522147" y="0"/>
                  </a:lnTo>
                  <a:cubicBezTo>
                    <a:pt x="2528484" y="0"/>
                    <a:pt x="2533621" y="5137"/>
                    <a:pt x="2533621" y="11473"/>
                  </a:cubicBezTo>
                  <a:lnTo>
                    <a:pt x="2533621" y="784919"/>
                  </a:lnTo>
                  <a:cubicBezTo>
                    <a:pt x="2533621" y="791255"/>
                    <a:pt x="2528484" y="796392"/>
                    <a:pt x="2522147" y="796392"/>
                  </a:cubicBezTo>
                  <a:lnTo>
                    <a:pt x="11473" y="796392"/>
                  </a:lnTo>
                  <a:cubicBezTo>
                    <a:pt x="5137" y="796392"/>
                    <a:pt x="0" y="791255"/>
                    <a:pt x="0" y="784919"/>
                  </a:cubicBezTo>
                  <a:lnTo>
                    <a:pt x="0" y="11473"/>
                  </a:lnTo>
                  <a:cubicBezTo>
                    <a:pt x="0" y="5137"/>
                    <a:pt x="5137" y="0"/>
                    <a:pt x="11473" y="0"/>
                  </a:cubicBezTo>
                  <a:close/>
                </a:path>
              </a:pathLst>
            </a:custGeom>
            <a:solidFill>
              <a:srgbClr val="131211"/>
            </a:solidFill>
          </p:spPr>
        </p:sp>
        <p:sp>
          <p:nvSpPr>
            <p:cNvPr name="TextBox 17" id="17"/>
            <p:cNvSpPr txBox="true"/>
            <p:nvPr/>
          </p:nvSpPr>
          <p:spPr>
            <a:xfrm>
              <a:off x="0" y="-19050"/>
              <a:ext cx="2533620" cy="815442"/>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7024374" y="7450656"/>
            <a:ext cx="2381235" cy="2046374"/>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0" id="20"/>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7198413" y="2162671"/>
            <a:ext cx="893040" cy="1072428"/>
          </a:xfrm>
          <a:custGeom>
            <a:avLst/>
            <a:gdLst/>
            <a:ahLst/>
            <a:cxnLst/>
            <a:rect r="r" b="b" t="t" l="l"/>
            <a:pathLst>
              <a:path h="1072428" w="893040">
                <a:moveTo>
                  <a:pt x="0" y="0"/>
                </a:moveTo>
                <a:lnTo>
                  <a:pt x="893040" y="0"/>
                </a:lnTo>
                <a:lnTo>
                  <a:pt x="893040" y="1072428"/>
                </a:lnTo>
                <a:lnTo>
                  <a:pt x="0" y="1072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7643964" y="7953444"/>
            <a:ext cx="1023765" cy="1040796"/>
          </a:xfrm>
          <a:custGeom>
            <a:avLst/>
            <a:gdLst/>
            <a:ahLst/>
            <a:cxnLst/>
            <a:rect r="r" b="b" t="t" l="l"/>
            <a:pathLst>
              <a:path h="1040796" w="1023765">
                <a:moveTo>
                  <a:pt x="0" y="0"/>
                </a:moveTo>
                <a:lnTo>
                  <a:pt x="1023765" y="0"/>
                </a:lnTo>
                <a:lnTo>
                  <a:pt x="1023765" y="1040797"/>
                </a:lnTo>
                <a:lnTo>
                  <a:pt x="0" y="10407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864080" y="5041649"/>
            <a:ext cx="980529" cy="1070022"/>
          </a:xfrm>
          <a:custGeom>
            <a:avLst/>
            <a:gdLst/>
            <a:ahLst/>
            <a:cxnLst/>
            <a:rect r="r" b="b" t="t" l="l"/>
            <a:pathLst>
              <a:path h="1070022" w="980529">
                <a:moveTo>
                  <a:pt x="0" y="0"/>
                </a:moveTo>
                <a:lnTo>
                  <a:pt x="980529" y="0"/>
                </a:lnTo>
                <a:lnTo>
                  <a:pt x="980529" y="1070021"/>
                </a:lnTo>
                <a:lnTo>
                  <a:pt x="0" y="10700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4" id="24"/>
          <p:cNvGrpSpPr/>
          <p:nvPr/>
        </p:nvGrpSpPr>
        <p:grpSpPr>
          <a:xfrm rot="0">
            <a:off x="11671576" y="3232937"/>
            <a:ext cx="6506663" cy="5625591"/>
            <a:chOff x="0" y="0"/>
            <a:chExt cx="940100" cy="812800"/>
          </a:xfrm>
        </p:grpSpPr>
        <p:sp>
          <p:nvSpPr>
            <p:cNvPr name="Freeform 25" id="25"/>
            <p:cNvSpPr/>
            <p:nvPr/>
          </p:nvSpPr>
          <p:spPr>
            <a:xfrm flipH="false" flipV="false" rot="0">
              <a:off x="0" y="0"/>
              <a:ext cx="940100" cy="812800"/>
            </a:xfrm>
            <a:custGeom>
              <a:avLst/>
              <a:gdLst/>
              <a:ahLst/>
              <a:cxnLst/>
              <a:rect r="r" b="b" t="t" l="l"/>
              <a:pathLst>
                <a:path h="812800" w="940100">
                  <a:moveTo>
                    <a:pt x="27366" y="0"/>
                  </a:moveTo>
                  <a:lnTo>
                    <a:pt x="912733" y="0"/>
                  </a:lnTo>
                  <a:cubicBezTo>
                    <a:pt x="919991" y="0"/>
                    <a:pt x="926952" y="2883"/>
                    <a:pt x="932084" y="8015"/>
                  </a:cubicBezTo>
                  <a:cubicBezTo>
                    <a:pt x="937216" y="13148"/>
                    <a:pt x="940100" y="20108"/>
                    <a:pt x="940100" y="27366"/>
                  </a:cubicBezTo>
                  <a:lnTo>
                    <a:pt x="940100" y="785434"/>
                  </a:lnTo>
                  <a:cubicBezTo>
                    <a:pt x="940100" y="792692"/>
                    <a:pt x="937216" y="799652"/>
                    <a:pt x="932084" y="804785"/>
                  </a:cubicBezTo>
                  <a:cubicBezTo>
                    <a:pt x="926952" y="809917"/>
                    <a:pt x="919991" y="812800"/>
                    <a:pt x="912733" y="812800"/>
                  </a:cubicBezTo>
                  <a:lnTo>
                    <a:pt x="27366" y="812800"/>
                  </a:lnTo>
                  <a:cubicBezTo>
                    <a:pt x="20108" y="812800"/>
                    <a:pt x="13148" y="809917"/>
                    <a:pt x="8015" y="804785"/>
                  </a:cubicBezTo>
                  <a:cubicBezTo>
                    <a:pt x="2883" y="799652"/>
                    <a:pt x="0" y="792692"/>
                    <a:pt x="0" y="785434"/>
                  </a:cubicBezTo>
                  <a:lnTo>
                    <a:pt x="0" y="27366"/>
                  </a:lnTo>
                  <a:cubicBezTo>
                    <a:pt x="0" y="20108"/>
                    <a:pt x="2883" y="13148"/>
                    <a:pt x="8015" y="8015"/>
                  </a:cubicBezTo>
                  <a:cubicBezTo>
                    <a:pt x="13148" y="2883"/>
                    <a:pt x="20108" y="0"/>
                    <a:pt x="27366" y="0"/>
                  </a:cubicBezTo>
                  <a:close/>
                </a:path>
              </a:pathLst>
            </a:custGeom>
            <a:blipFill>
              <a:blip r:embed="rId9"/>
              <a:stretch>
                <a:fillRect l="-1328" t="0" r="-12856" b="0"/>
              </a:stretch>
            </a:blipFill>
          </p:spPr>
        </p:sp>
      </p:grpSp>
      <p:sp>
        <p:nvSpPr>
          <p:cNvPr name="TextBox 26" id="26"/>
          <p:cNvSpPr txBox="true"/>
          <p:nvPr/>
        </p:nvSpPr>
        <p:spPr>
          <a:xfrm rot="0">
            <a:off x="802984" y="491033"/>
            <a:ext cx="8376231" cy="503834"/>
          </a:xfrm>
          <a:prstGeom prst="rect">
            <a:avLst/>
          </a:prstGeom>
        </p:spPr>
        <p:txBody>
          <a:bodyPr anchor="t" rtlCol="false" tIns="0" lIns="0" bIns="0" rIns="0">
            <a:spAutoFit/>
          </a:bodyPr>
          <a:lstStyle/>
          <a:p>
            <a:pPr algn="l" marL="0" indent="0" lvl="0">
              <a:lnSpc>
                <a:spcPts val="4084"/>
              </a:lnSpc>
              <a:spcBef>
                <a:spcPct val="0"/>
              </a:spcBef>
            </a:pPr>
            <a:r>
              <a:rPr lang="en-US" sz="2960" spc="103">
                <a:solidFill>
                  <a:srgbClr val="010101"/>
                </a:solidFill>
                <a:latin typeface="Archivo Black"/>
              </a:rPr>
              <a:t> CREDIT SCORE CHURN RANKING</a:t>
            </a:r>
          </a:p>
        </p:txBody>
      </p:sp>
      <p:sp>
        <p:nvSpPr>
          <p:cNvPr name="TextBox 27" id="27"/>
          <p:cNvSpPr txBox="true"/>
          <p:nvPr/>
        </p:nvSpPr>
        <p:spPr>
          <a:xfrm rot="0">
            <a:off x="802984" y="2008474"/>
            <a:ext cx="5615041" cy="1649687"/>
          </a:xfrm>
          <a:prstGeom prst="rect">
            <a:avLst/>
          </a:prstGeom>
        </p:spPr>
        <p:txBody>
          <a:bodyPr anchor="t" rtlCol="false" tIns="0" lIns="0" bIns="0" rIns="0">
            <a:spAutoFit/>
          </a:bodyPr>
          <a:lstStyle/>
          <a:p>
            <a:pPr algn="l">
              <a:lnSpc>
                <a:spcPts val="2187"/>
              </a:lnSpc>
            </a:pPr>
            <a:r>
              <a:rPr lang="en-US" sz="1585" spc="155">
                <a:solidFill>
                  <a:srgbClr val="F2F4F5"/>
                </a:solidFill>
                <a:latin typeface="Montserrat Light"/>
              </a:rPr>
              <a:t>Credit Score Segmentation:</a:t>
            </a:r>
          </a:p>
          <a:p>
            <a:pPr algn="l" marL="342245" indent="-171122" lvl="1">
              <a:lnSpc>
                <a:spcPts val="2187"/>
              </a:lnSpc>
              <a:buFont typeface="Arial"/>
              <a:buChar char="•"/>
            </a:pPr>
            <a:r>
              <a:rPr lang="en-US" sz="1585" spc="155">
                <a:solidFill>
                  <a:srgbClr val="F2F4F5"/>
                </a:solidFill>
                <a:latin typeface="Montserrat Light"/>
              </a:rPr>
              <a:t>Categories: Customers were segmented into five credit score categories: Poor (&lt;580), Fair (580-669), Good (670-739), Very Good (740-799), and Excellent (800+).</a:t>
            </a:r>
          </a:p>
          <a:p>
            <a:pPr algn="l">
              <a:lnSpc>
                <a:spcPts val="2187"/>
              </a:lnSpc>
            </a:pPr>
          </a:p>
        </p:txBody>
      </p:sp>
      <p:sp>
        <p:nvSpPr>
          <p:cNvPr name="TextBox 28" id="28"/>
          <p:cNvSpPr txBox="true"/>
          <p:nvPr/>
        </p:nvSpPr>
        <p:spPr>
          <a:xfrm rot="0">
            <a:off x="2645579" y="4046966"/>
            <a:ext cx="8593809" cy="3307037"/>
          </a:xfrm>
          <a:prstGeom prst="rect">
            <a:avLst/>
          </a:prstGeom>
        </p:spPr>
        <p:txBody>
          <a:bodyPr anchor="t" rtlCol="false" tIns="0" lIns="0" bIns="0" rIns="0">
            <a:spAutoFit/>
          </a:bodyPr>
          <a:lstStyle/>
          <a:p>
            <a:pPr algn="l">
              <a:lnSpc>
                <a:spcPts val="2187"/>
              </a:lnSpc>
            </a:pPr>
            <a:r>
              <a:rPr lang="en-US" sz="1585" spc="155">
                <a:solidFill>
                  <a:srgbClr val="F2F4F5"/>
                </a:solidFill>
                <a:latin typeface="Montserrat Light"/>
              </a:rPr>
              <a:t>Churn Ranking:</a:t>
            </a:r>
          </a:p>
          <a:p>
            <a:pPr algn="l" marL="342245" indent="-171122" lvl="1">
              <a:lnSpc>
                <a:spcPts val="2187"/>
              </a:lnSpc>
              <a:buFont typeface="Arial"/>
              <a:buChar char="•"/>
            </a:pPr>
            <a:r>
              <a:rPr lang="en-US" sz="1585" spc="155">
                <a:solidFill>
                  <a:srgbClr val="F2F4F5"/>
                </a:solidFill>
                <a:latin typeface="Montserrat Light"/>
              </a:rPr>
              <a:t>Fair Credit Sc</a:t>
            </a:r>
            <a:r>
              <a:rPr lang="en-US" sz="1585" spc="155">
                <a:solidFill>
                  <a:srgbClr val="F2F4F5"/>
                </a:solidFill>
                <a:latin typeface="Montserrat Light"/>
              </a:rPr>
              <a:t>ore: The 'Fair' credit score segment (580-669) had the highest number of churned customers, with 685 customers exiting.</a:t>
            </a:r>
          </a:p>
          <a:p>
            <a:pPr algn="l" marL="342245" indent="-171122" lvl="1">
              <a:lnSpc>
                <a:spcPts val="2187"/>
              </a:lnSpc>
              <a:buFont typeface="Arial"/>
              <a:buChar char="•"/>
            </a:pPr>
            <a:r>
              <a:rPr lang="en-US" sz="1585" spc="155">
                <a:solidFill>
                  <a:srgbClr val="F2F4F5"/>
                </a:solidFill>
                <a:latin typeface="Montserrat Light"/>
              </a:rPr>
              <a:t>Poor Credit Score: The 'Poor' credit score segment (&lt;580) followed, with 520 churned customers.</a:t>
            </a:r>
          </a:p>
          <a:p>
            <a:pPr algn="l" marL="342245" indent="-171122" lvl="1">
              <a:lnSpc>
                <a:spcPts val="2187"/>
              </a:lnSpc>
              <a:buFont typeface="Arial"/>
              <a:buChar char="•"/>
            </a:pPr>
            <a:r>
              <a:rPr lang="en-US" sz="1585" spc="155">
                <a:solidFill>
                  <a:srgbClr val="F2F4F5"/>
                </a:solidFill>
                <a:latin typeface="Montserrat Light"/>
              </a:rPr>
              <a:t>Good Credit Score: The 'Good' segment (670-739) had 452 churned customers.</a:t>
            </a:r>
          </a:p>
          <a:p>
            <a:pPr algn="l" marL="342245" indent="-171122" lvl="1">
              <a:lnSpc>
                <a:spcPts val="2187"/>
              </a:lnSpc>
              <a:buFont typeface="Arial"/>
              <a:buChar char="•"/>
            </a:pPr>
            <a:r>
              <a:rPr lang="en-US" sz="1585" spc="155">
                <a:solidFill>
                  <a:srgbClr val="F2F4F5"/>
                </a:solidFill>
                <a:latin typeface="Montserrat Light"/>
              </a:rPr>
              <a:t>Very Good Credit Score: The 'Very Good' segment (740-799) had 252 churned customers.</a:t>
            </a:r>
          </a:p>
          <a:p>
            <a:pPr algn="l" marL="342245" indent="-171122" lvl="1">
              <a:lnSpc>
                <a:spcPts val="2187"/>
              </a:lnSpc>
              <a:buFont typeface="Arial"/>
              <a:buChar char="•"/>
            </a:pPr>
            <a:r>
              <a:rPr lang="en-US" sz="1585" spc="155">
                <a:solidFill>
                  <a:srgbClr val="F2F4F5"/>
                </a:solidFill>
                <a:latin typeface="Montserrat Light"/>
              </a:rPr>
              <a:t>Excellent Credit Score: The 'Excellent' segment (800+) had the fewest churned customers, with 128 exits.</a:t>
            </a:r>
          </a:p>
          <a:p>
            <a:pPr algn="l">
              <a:lnSpc>
                <a:spcPts val="2187"/>
              </a:lnSpc>
            </a:pPr>
          </a:p>
        </p:txBody>
      </p:sp>
      <p:sp>
        <p:nvSpPr>
          <p:cNvPr name="TextBox 29" id="29"/>
          <p:cNvSpPr txBox="true"/>
          <p:nvPr/>
        </p:nvSpPr>
        <p:spPr>
          <a:xfrm rot="0">
            <a:off x="802984" y="7669731"/>
            <a:ext cx="6221390" cy="2478362"/>
          </a:xfrm>
          <a:prstGeom prst="rect">
            <a:avLst/>
          </a:prstGeom>
        </p:spPr>
        <p:txBody>
          <a:bodyPr anchor="t" rtlCol="false" tIns="0" lIns="0" bIns="0" rIns="0">
            <a:spAutoFit/>
          </a:bodyPr>
          <a:lstStyle/>
          <a:p>
            <a:pPr algn="l">
              <a:lnSpc>
                <a:spcPts val="2187"/>
              </a:lnSpc>
            </a:pPr>
            <a:r>
              <a:rPr lang="en-US" sz="1585" spc="155">
                <a:solidFill>
                  <a:srgbClr val="F2F4F5"/>
                </a:solidFill>
                <a:latin typeface="Montserrat Light"/>
              </a:rPr>
              <a:t>Key Insights:</a:t>
            </a:r>
          </a:p>
          <a:p>
            <a:pPr algn="l" marL="342245" indent="-171122" lvl="1">
              <a:lnSpc>
                <a:spcPts val="2187"/>
              </a:lnSpc>
              <a:buFont typeface="Arial"/>
              <a:buChar char="•"/>
            </a:pPr>
            <a:r>
              <a:rPr lang="en-US" sz="1585" spc="155">
                <a:solidFill>
                  <a:srgbClr val="F2F4F5"/>
                </a:solidFill>
                <a:latin typeface="Montserrat Light"/>
              </a:rPr>
              <a:t>Higher Churn Rates in Lower Scores: Customers with lower credit scores (Fair and Poor) are more likely to churn compared to those with higher scores.</a:t>
            </a:r>
          </a:p>
          <a:p>
            <a:pPr algn="l" marL="342245" indent="-171122" lvl="1">
              <a:lnSpc>
                <a:spcPts val="2187"/>
              </a:lnSpc>
              <a:buFont typeface="Arial"/>
              <a:buChar char="•"/>
            </a:pPr>
            <a:r>
              <a:rPr lang="en-US" sz="1585" spc="155">
                <a:solidFill>
                  <a:srgbClr val="F2F4F5"/>
                </a:solidFill>
                <a:latin typeface="Montserrat Light"/>
              </a:rPr>
              <a:t>Loyalty in Higher Scores: Customers with higher credit scores (Very Good and Excellent) show greater loyalty and lower churn rates.</a:t>
            </a:r>
          </a:p>
          <a:p>
            <a:pPr algn="l">
              <a:lnSpc>
                <a:spcPts val="218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49797" y="254820"/>
            <a:ext cx="6558194" cy="4888680"/>
          </a:xfrm>
          <a:custGeom>
            <a:avLst/>
            <a:gdLst/>
            <a:ahLst/>
            <a:cxnLst/>
            <a:rect r="r" b="b" t="t" l="l"/>
            <a:pathLst>
              <a:path h="4888680" w="6558194">
                <a:moveTo>
                  <a:pt x="0" y="0"/>
                </a:moveTo>
                <a:lnTo>
                  <a:pt x="6558194" y="0"/>
                </a:lnTo>
                <a:lnTo>
                  <a:pt x="6558194" y="4888680"/>
                </a:lnTo>
                <a:lnTo>
                  <a:pt x="0" y="4888680"/>
                </a:lnTo>
                <a:lnTo>
                  <a:pt x="0" y="0"/>
                </a:lnTo>
                <a:close/>
              </a:path>
            </a:pathLst>
          </a:custGeom>
          <a:blipFill>
            <a:blip r:embed="rId3"/>
            <a:stretch>
              <a:fillRect l="0" t="0" r="0" b="0"/>
            </a:stretch>
          </a:blipFill>
        </p:spPr>
      </p:sp>
      <p:sp>
        <p:nvSpPr>
          <p:cNvPr name="Freeform 4" id="4"/>
          <p:cNvSpPr/>
          <p:nvPr/>
        </p:nvSpPr>
        <p:spPr>
          <a:xfrm flipH="false" flipV="false" rot="0">
            <a:off x="0" y="6573322"/>
            <a:ext cx="6620957" cy="3713678"/>
          </a:xfrm>
          <a:custGeom>
            <a:avLst/>
            <a:gdLst/>
            <a:ahLst/>
            <a:cxnLst/>
            <a:rect r="r" b="b" t="t" l="l"/>
            <a:pathLst>
              <a:path h="3713678" w="6620957">
                <a:moveTo>
                  <a:pt x="0" y="0"/>
                </a:moveTo>
                <a:lnTo>
                  <a:pt x="6620957" y="0"/>
                </a:lnTo>
                <a:lnTo>
                  <a:pt x="6620957" y="3713678"/>
                </a:lnTo>
                <a:lnTo>
                  <a:pt x="0" y="3713678"/>
                </a:lnTo>
                <a:lnTo>
                  <a:pt x="0" y="0"/>
                </a:lnTo>
                <a:close/>
              </a:path>
            </a:pathLst>
          </a:custGeom>
          <a:blipFill>
            <a:blip r:embed="rId4"/>
            <a:stretch>
              <a:fillRect l="0" t="0" r="0" b="0"/>
            </a:stretch>
          </a:blipFill>
        </p:spPr>
      </p:sp>
      <p:sp>
        <p:nvSpPr>
          <p:cNvPr name="TextBox 5" id="5"/>
          <p:cNvSpPr txBox="true"/>
          <p:nvPr/>
        </p:nvSpPr>
        <p:spPr>
          <a:xfrm rot="0">
            <a:off x="8596568" y="325829"/>
            <a:ext cx="5325326"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rPr>
              <a:t>CHURN RATE</a:t>
            </a:r>
          </a:p>
        </p:txBody>
      </p:sp>
      <p:sp>
        <p:nvSpPr>
          <p:cNvPr name="TextBox 6" id="6"/>
          <p:cNvSpPr txBox="true"/>
          <p:nvPr/>
        </p:nvSpPr>
        <p:spPr>
          <a:xfrm rot="0">
            <a:off x="6308397" y="2670585"/>
            <a:ext cx="10950903" cy="1925912"/>
          </a:xfrm>
          <a:prstGeom prst="rect">
            <a:avLst/>
          </a:prstGeom>
        </p:spPr>
        <p:txBody>
          <a:bodyPr anchor="t" rtlCol="false" tIns="0" lIns="0" bIns="0" rIns="0">
            <a:spAutoFit/>
          </a:bodyPr>
          <a:lstStyle/>
          <a:p>
            <a:pPr algn="l">
              <a:lnSpc>
                <a:spcPts val="2187"/>
              </a:lnSpc>
            </a:pPr>
            <a:r>
              <a:rPr lang="en-US" sz="1585" spc="155">
                <a:solidFill>
                  <a:srgbClr val="000000"/>
                </a:solidFill>
                <a:latin typeface="Montserrat Light"/>
              </a:rPr>
              <a:t>Analysis Ove</a:t>
            </a:r>
            <a:r>
              <a:rPr lang="en-US" sz="1585" spc="155">
                <a:solidFill>
                  <a:srgbClr val="000000"/>
                </a:solidFill>
                <a:latin typeface="Montserrat Light"/>
              </a:rPr>
              <a:t>rview:</a:t>
            </a:r>
          </a:p>
          <a:p>
            <a:pPr algn="l" marL="342245" indent="-171122" lvl="1">
              <a:lnSpc>
                <a:spcPts val="2187"/>
              </a:lnSpc>
              <a:buFont typeface="Arial"/>
              <a:buChar char="•"/>
            </a:pPr>
            <a:r>
              <a:rPr lang="en-US" sz="1585" spc="155">
                <a:solidFill>
                  <a:srgbClr val="000000"/>
                </a:solidFill>
                <a:latin typeface="Montserrat Light"/>
              </a:rPr>
              <a:t>Examined churn rates across different age groups to understand demographic trends.</a:t>
            </a:r>
          </a:p>
          <a:p>
            <a:pPr algn="l">
              <a:lnSpc>
                <a:spcPts val="2187"/>
              </a:lnSpc>
            </a:pPr>
            <a:r>
              <a:rPr lang="en-US" sz="1585" spc="155">
                <a:solidFill>
                  <a:srgbClr val="000000"/>
                </a:solidFill>
                <a:latin typeface="Montserrat Light"/>
              </a:rPr>
              <a:t>Key Insights:</a:t>
            </a:r>
          </a:p>
          <a:p>
            <a:pPr algn="l" marL="342245" indent="-171122" lvl="1">
              <a:lnSpc>
                <a:spcPts val="2187"/>
              </a:lnSpc>
              <a:buFont typeface="Arial"/>
              <a:buChar char="•"/>
            </a:pPr>
            <a:r>
              <a:rPr lang="en-US" sz="1585" spc="155">
                <a:solidFill>
                  <a:srgbClr val="000000"/>
                </a:solidFill>
                <a:latin typeface="Montserrat Light"/>
              </a:rPr>
              <a:t>18-30 Age Group: Identified as having the highest churn rate at 28.5%.</a:t>
            </a:r>
          </a:p>
          <a:p>
            <a:pPr algn="l" marL="342245" indent="-171122" lvl="1">
              <a:lnSpc>
                <a:spcPts val="2187"/>
              </a:lnSpc>
              <a:buFont typeface="Arial"/>
              <a:buChar char="•"/>
            </a:pPr>
            <a:r>
              <a:rPr lang="en-US" sz="1585" spc="155">
                <a:solidFill>
                  <a:srgbClr val="000000"/>
                </a:solidFill>
                <a:latin typeface="Montserrat Light"/>
              </a:rPr>
              <a:t>30-50 Age Group: Showed a moderate churn rate of 22.1%.</a:t>
            </a:r>
          </a:p>
          <a:p>
            <a:pPr algn="l" marL="342245" indent="-171122" lvl="1">
              <a:lnSpc>
                <a:spcPts val="2187"/>
              </a:lnSpc>
              <a:buFont typeface="Arial"/>
              <a:buChar char="•"/>
            </a:pPr>
            <a:r>
              <a:rPr lang="en-US" sz="1585" spc="155">
                <a:solidFill>
                  <a:srgbClr val="000000"/>
                </a:solidFill>
                <a:latin typeface="Montserrat Light"/>
              </a:rPr>
              <a:t>50+ Age Group: Had the lowest churn rate at 14.8%.</a:t>
            </a:r>
          </a:p>
          <a:p>
            <a:pPr algn="l">
              <a:lnSpc>
                <a:spcPts val="2187"/>
              </a:lnSpc>
            </a:pPr>
          </a:p>
        </p:txBody>
      </p:sp>
      <p:sp>
        <p:nvSpPr>
          <p:cNvPr name="TextBox 7" id="7"/>
          <p:cNvSpPr txBox="true"/>
          <p:nvPr/>
        </p:nvSpPr>
        <p:spPr>
          <a:xfrm rot="0">
            <a:off x="6308397" y="1928387"/>
            <a:ext cx="8376231" cy="503834"/>
          </a:xfrm>
          <a:prstGeom prst="rect">
            <a:avLst/>
          </a:prstGeom>
        </p:spPr>
        <p:txBody>
          <a:bodyPr anchor="t" rtlCol="false" tIns="0" lIns="0" bIns="0" rIns="0">
            <a:spAutoFit/>
          </a:bodyPr>
          <a:lstStyle/>
          <a:p>
            <a:pPr algn="l" marL="0" indent="0" lvl="0">
              <a:lnSpc>
                <a:spcPts val="4084"/>
              </a:lnSpc>
              <a:spcBef>
                <a:spcPct val="0"/>
              </a:spcBef>
            </a:pPr>
            <a:r>
              <a:rPr lang="en-US" sz="2960" spc="103">
                <a:solidFill>
                  <a:srgbClr val="010101"/>
                </a:solidFill>
                <a:latin typeface="Archivo Black"/>
              </a:rPr>
              <a:t>AGE GROUP</a:t>
            </a:r>
          </a:p>
        </p:txBody>
      </p:sp>
      <p:sp>
        <p:nvSpPr>
          <p:cNvPr name="TextBox 8" id="8"/>
          <p:cNvSpPr txBox="true"/>
          <p:nvPr/>
        </p:nvSpPr>
        <p:spPr>
          <a:xfrm rot="0">
            <a:off x="6620957" y="8109589"/>
            <a:ext cx="10950903" cy="1925912"/>
          </a:xfrm>
          <a:prstGeom prst="rect">
            <a:avLst/>
          </a:prstGeom>
        </p:spPr>
        <p:txBody>
          <a:bodyPr anchor="t" rtlCol="false" tIns="0" lIns="0" bIns="0" rIns="0">
            <a:spAutoFit/>
          </a:bodyPr>
          <a:lstStyle/>
          <a:p>
            <a:pPr algn="l">
              <a:lnSpc>
                <a:spcPts val="2187"/>
              </a:lnSpc>
            </a:pPr>
            <a:r>
              <a:rPr lang="en-US" sz="1585" spc="155">
                <a:solidFill>
                  <a:srgbClr val="000000"/>
                </a:solidFill>
                <a:latin typeface="Montserrat Light"/>
              </a:rPr>
              <a:t>Analysis Ove</a:t>
            </a:r>
            <a:r>
              <a:rPr lang="en-US" sz="1585" spc="155">
                <a:solidFill>
                  <a:srgbClr val="000000"/>
                </a:solidFill>
                <a:latin typeface="Montserrat Light"/>
              </a:rPr>
              <a:t>rview:</a:t>
            </a:r>
          </a:p>
          <a:p>
            <a:pPr algn="l" marL="342245" indent="-171122" lvl="1">
              <a:lnSpc>
                <a:spcPts val="2187"/>
              </a:lnSpc>
              <a:buFont typeface="Arial"/>
              <a:buChar char="•"/>
            </a:pPr>
            <a:r>
              <a:rPr lang="en-US" sz="1585" spc="155">
                <a:solidFill>
                  <a:srgbClr val="000000"/>
                </a:solidFill>
                <a:latin typeface="Montserrat Light"/>
              </a:rPr>
              <a:t>Investigated the relationship between customer tenure and churn rate.</a:t>
            </a:r>
          </a:p>
          <a:p>
            <a:pPr algn="l">
              <a:lnSpc>
                <a:spcPts val="2187"/>
              </a:lnSpc>
            </a:pPr>
            <a:r>
              <a:rPr lang="en-US" sz="1585" spc="155">
                <a:solidFill>
                  <a:srgbClr val="000000"/>
                </a:solidFill>
                <a:latin typeface="Montserrat Light"/>
              </a:rPr>
              <a:t>Key Insights:</a:t>
            </a:r>
          </a:p>
          <a:p>
            <a:pPr algn="l" marL="342245" indent="-171122" lvl="1">
              <a:lnSpc>
                <a:spcPts val="2187"/>
              </a:lnSpc>
              <a:buFont typeface="Arial"/>
              <a:buChar char="•"/>
            </a:pPr>
            <a:r>
              <a:rPr lang="en-US" sz="1585" spc="155">
                <a:solidFill>
                  <a:srgbClr val="000000"/>
                </a:solidFill>
                <a:latin typeface="Montserrat Light"/>
              </a:rPr>
              <a:t>Less Than 2 Years Tenure: Recorded the highest churn rate at 31.2%.</a:t>
            </a:r>
          </a:p>
          <a:p>
            <a:pPr algn="l" marL="342245" indent="-171122" lvl="1">
              <a:lnSpc>
                <a:spcPts val="2187"/>
              </a:lnSpc>
              <a:buFont typeface="Arial"/>
              <a:buChar char="•"/>
            </a:pPr>
            <a:r>
              <a:rPr lang="en-US" sz="1585" spc="155">
                <a:solidFill>
                  <a:srgbClr val="000000"/>
                </a:solidFill>
                <a:latin typeface="Montserrat Light"/>
              </a:rPr>
              <a:t>2</a:t>
            </a:r>
            <a:r>
              <a:rPr lang="en-US" sz="1585" spc="155">
                <a:solidFill>
                  <a:srgbClr val="000000"/>
                </a:solidFill>
                <a:latin typeface="Montserrat Light"/>
              </a:rPr>
              <a:t>-5 Years Tenure: Showed a moderate churn rate of 21.9%.</a:t>
            </a:r>
          </a:p>
          <a:p>
            <a:pPr algn="l" marL="342245" indent="-171122" lvl="1">
              <a:lnSpc>
                <a:spcPts val="2187"/>
              </a:lnSpc>
              <a:buFont typeface="Arial"/>
              <a:buChar char="•"/>
            </a:pPr>
            <a:r>
              <a:rPr lang="en-US" sz="1585" spc="155">
                <a:solidFill>
                  <a:srgbClr val="000000"/>
                </a:solidFill>
                <a:latin typeface="Montserrat Light"/>
              </a:rPr>
              <a:t>More Than </a:t>
            </a:r>
            <a:r>
              <a:rPr lang="en-US" sz="1585" spc="155">
                <a:solidFill>
                  <a:srgbClr val="000000"/>
                </a:solidFill>
                <a:latin typeface="Montserrat Light"/>
              </a:rPr>
              <a:t>5 Years Tenure: Had the lowest churn rate at 12.4%.</a:t>
            </a:r>
          </a:p>
          <a:p>
            <a:pPr algn="l">
              <a:lnSpc>
                <a:spcPts val="2187"/>
              </a:lnSpc>
            </a:pPr>
          </a:p>
        </p:txBody>
      </p:sp>
      <p:sp>
        <p:nvSpPr>
          <p:cNvPr name="TextBox 9" id="9"/>
          <p:cNvSpPr txBox="true"/>
          <p:nvPr/>
        </p:nvSpPr>
        <p:spPr>
          <a:xfrm rot="0">
            <a:off x="6620957" y="7634329"/>
            <a:ext cx="8376231" cy="503834"/>
          </a:xfrm>
          <a:prstGeom prst="rect">
            <a:avLst/>
          </a:prstGeom>
        </p:spPr>
        <p:txBody>
          <a:bodyPr anchor="t" rtlCol="false" tIns="0" lIns="0" bIns="0" rIns="0">
            <a:spAutoFit/>
          </a:bodyPr>
          <a:lstStyle/>
          <a:p>
            <a:pPr algn="l" marL="0" indent="0" lvl="0">
              <a:lnSpc>
                <a:spcPts val="4084"/>
              </a:lnSpc>
              <a:spcBef>
                <a:spcPct val="0"/>
              </a:spcBef>
            </a:pPr>
            <a:r>
              <a:rPr lang="en-US" sz="2960" spc="103">
                <a:solidFill>
                  <a:srgbClr val="010101"/>
                </a:solidFill>
                <a:latin typeface="Archivo Black"/>
              </a:rPr>
              <a:t>TENURE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DAGGvLMCTqs</dc:identifier>
  <dcterms:modified xsi:type="dcterms:W3CDTF">2011-08-01T06:04:30Z</dcterms:modified>
  <cp:revision>1</cp:revision>
  <dc:title>Grey Modern Professional Business Project Presentation</dc:title>
</cp:coreProperties>
</file>